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wmf" ContentType="image/x-wmf"/>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webp" ContentType="image/webp"/>
  <Override PartName="/ppt/media/image13.webp" ContentType="image/webp"/>
  <Override PartName="/ppt/media/image14.webp" ContentType="image/webp"/>
  <Override PartName="/ppt/media/image15.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256" r:id="rId4"/>
    <p:sldId id="258" r:id="rId6"/>
    <p:sldId id="275" r:id="rId7"/>
    <p:sldId id="276" r:id="rId8"/>
    <p:sldId id="277" r:id="rId9"/>
    <p:sldId id="283" r:id="rId10"/>
    <p:sldId id="278" r:id="rId11"/>
    <p:sldId id="281" r:id="rId12"/>
    <p:sldId id="282" r:id="rId13"/>
    <p:sldId id="288" r:id="rId14"/>
    <p:sldId id="289" r:id="rId15"/>
    <p:sldId id="290" r:id="rId16"/>
    <p:sldId id="291" r:id="rId17"/>
    <p:sldId id="292" r:id="rId18"/>
    <p:sldId id="293" r:id="rId19"/>
    <p:sldId id="297" r:id="rId20"/>
    <p:sldId id="294" r:id="rId21"/>
    <p:sldId id="298" r:id="rId22"/>
    <p:sldId id="295" r:id="rId23"/>
    <p:sldId id="300" r:id="rId24"/>
    <p:sldId id="299" r:id="rId25"/>
    <p:sldId id="301" r:id="rId26"/>
    <p:sldId id="296" r:id="rId27"/>
    <p:sldId id="302" r:id="rId28"/>
    <p:sldId id="304" r:id="rId29"/>
    <p:sldId id="305" r:id="rId30"/>
    <p:sldId id="306" r:id="rId31"/>
    <p:sldId id="307" r:id="rId32"/>
    <p:sldId id="308" r:id="rId33"/>
    <p:sldId id="274" r:id="rId34"/>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67" autoAdjust="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0" Type="http://schemas.openxmlformats.org/officeDocument/2006/relationships/tags" Target="tags/tag2.xml"/><Relationship Id="rId4" Type="http://schemas.openxmlformats.org/officeDocument/2006/relationships/slide" Target="slides/slide2.xml"/><Relationship Id="rId39" Type="http://schemas.openxmlformats.org/officeDocument/2006/relationships/customXml" Target="../customXml/item1.xml"/><Relationship Id="rId38" Type="http://schemas.openxmlformats.org/officeDocument/2006/relationships/customXmlProps" Target="../customXml/itemProps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D0A74-E302-47BF-91DA-685610D038B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531A9-DA37-4123-ACB5-E9C7345361C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B531A9-DA37-4123-ACB5-E9C7345361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70F982E-65C3-4F77-819E-95FE50C6CD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E02D05-470D-43E5-884A-ED6206A4FE54}" type="slidenum">
              <a:rPr lang="zh-CN" altLang="en-US" smtClean="0"/>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70F982E-65C3-4F77-819E-95FE50C6CD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E02D05-470D-43E5-884A-ED6206A4FE54}" type="slidenum">
              <a:rPr lang="zh-CN" altLang="en-US" smtClean="0"/>
            </a:fld>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70F982E-65C3-4F77-819E-95FE50C6CD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E02D05-470D-43E5-884A-ED6206A4FE54}" type="slidenum">
              <a:rPr lang="zh-CN" altLang="en-US" smtClean="0"/>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70F982E-65C3-4F77-819E-95FE50C6CD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E02D05-470D-43E5-884A-ED6206A4FE54}" type="slidenum">
              <a:rPr lang="zh-CN" altLang="en-US" smtClean="0"/>
            </a:fld>
            <a:endParaRPr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70F982E-65C3-4F77-819E-95FE50C6CD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E02D05-470D-43E5-884A-ED6206A4FE54}" type="slidenum">
              <a:rPr lang="zh-CN" altLang="en-US" smtClean="0"/>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70F982E-65C3-4F77-819E-95FE50C6CD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E02D05-470D-43E5-884A-ED6206A4FE54}" type="slidenum">
              <a:rPr lang="zh-CN" altLang="en-US" smtClean="0"/>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70F982E-65C3-4F77-819E-95FE50C6CDE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E02D05-470D-43E5-884A-ED6206A4FE54}" type="slidenum">
              <a:rPr lang="zh-CN" altLang="en-US" smtClean="0"/>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70F982E-65C3-4F77-819E-95FE50C6CDE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E02D05-470D-43E5-884A-ED6206A4FE54}" type="slidenum">
              <a:rPr lang="zh-CN" altLang="en-US" smtClean="0"/>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0F982E-65C3-4F77-819E-95FE50C6CDE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E02D05-470D-43E5-884A-ED6206A4FE54}" type="slidenum">
              <a:rPr lang="zh-CN" altLang="en-US" smtClean="0"/>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70F982E-65C3-4F77-819E-95FE50C6CD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E02D05-470D-43E5-884A-ED6206A4FE54}" type="slidenum">
              <a:rPr lang="zh-CN" altLang="en-US" smtClean="0"/>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70F982E-65C3-4F77-819E-95FE50C6CD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E02D05-470D-43E5-884A-ED6206A4FE54}" type="slidenum">
              <a:rPr lang="zh-CN" altLang="en-US" smtClean="0"/>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0F982E-65C3-4F77-819E-95FE50C6CDE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E02D05-470D-43E5-884A-ED6206A4FE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jpe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5.jpeg"/><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33.wmf"/><Relationship Id="rId3" Type="http://schemas.openxmlformats.org/officeDocument/2006/relationships/oleObject" Target="../embeddings/oleObject1.bin"/><Relationship Id="rId2" Type="http://schemas.openxmlformats.org/officeDocument/2006/relationships/image" Target="../media/image5.jpe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image" Target="../media/image5.jpeg"/><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0" Type="http://schemas.openxmlformats.org/officeDocument/2006/relationships/notesSlide" Target="../notesSlides/notesSlide27.xml"/><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6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62.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image" Target="../media/image15.webp"/><Relationship Id="rId4" Type="http://schemas.openxmlformats.org/officeDocument/2006/relationships/image" Target="../media/image14.webp"/><Relationship Id="rId3" Type="http://schemas.openxmlformats.org/officeDocument/2006/relationships/image" Target="../media/image13.webp"/><Relationship Id="rId2" Type="http://schemas.openxmlformats.org/officeDocument/2006/relationships/image" Target="../media/image12.webp"/><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cstate="print">
            <a:extLst>
              <a:ext uri="{BEBA8EAE-BF5A-486C-A8C5-ECC9F3942E4B}">
                <a14:imgProps xmlns:a14="http://schemas.microsoft.com/office/drawing/2010/main">
                  <a14:imgLayer r:embed="rId2">
                    <a14:imgEffect>
                      <a14:artisticGlowDiffused/>
                    </a14:imgEffect>
                  </a14:imgLayer>
                </a14:imgProps>
              </a:ext>
              <a:ext uri="{28A0092B-C50C-407E-A947-70E740481C1C}">
                <a14:useLocalDpi xmlns:a14="http://schemas.microsoft.com/office/drawing/2010/main" val="0"/>
              </a:ext>
            </a:extLst>
          </a:blip>
          <a:stretch>
            <a:fillRect/>
          </a:stretch>
        </p:blipFill>
        <p:spPr>
          <a:xfrm>
            <a:off x="9681562" y="188035"/>
            <a:ext cx="2401650" cy="1585396"/>
          </a:xfrm>
          <a:prstGeom prst="rect">
            <a:avLst/>
          </a:prstGeom>
          <a:ln>
            <a:noFill/>
          </a:ln>
          <a:effectLst>
            <a:softEdge rad="127000"/>
          </a:effectLst>
        </p:spPr>
      </p:pic>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l="3714" r="-264"/>
          <a:stretch>
            <a:fillRect/>
          </a:stretch>
        </p:blipFill>
        <p:spPr>
          <a:xfrm>
            <a:off x="9806166" y="4084322"/>
            <a:ext cx="2387600" cy="2640975"/>
          </a:xfrm>
          <a:prstGeom prst="rect">
            <a:avLst/>
          </a:prstGeom>
          <a:noFill/>
          <a:ln>
            <a:noFill/>
          </a:ln>
          <a:effectLst>
            <a:softEdge rad="127000"/>
          </a:effectLst>
        </p:spPr>
      </p:pic>
      <p:sp>
        <p:nvSpPr>
          <p:cNvPr id="2" name="矩形 1"/>
          <p:cNvSpPr/>
          <p:nvPr/>
        </p:nvSpPr>
        <p:spPr>
          <a:xfrm>
            <a:off x="0" y="1890444"/>
            <a:ext cx="12192000" cy="195209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90000"/>
              </a:lnSpc>
              <a:spcBef>
                <a:spcPct val="0"/>
              </a:spcBef>
            </a:pPr>
            <a:r>
              <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流程挖掘相关算法介绍</a:t>
            </a:r>
            <a:endPar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0" y="1746607"/>
            <a:ext cx="12192000" cy="9590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矩形 3"/>
          <p:cNvSpPr/>
          <p:nvPr/>
        </p:nvSpPr>
        <p:spPr>
          <a:xfrm>
            <a:off x="0" y="3914452"/>
            <a:ext cx="12192000" cy="8189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13387" t="19084" r="10919" b="19084"/>
          <a:stretch>
            <a:fillRect/>
          </a:stretch>
        </p:blipFill>
        <p:spPr>
          <a:xfrm>
            <a:off x="114301" y="284809"/>
            <a:ext cx="4582730" cy="1193803"/>
          </a:xfrm>
          <a:prstGeom prst="rect">
            <a:avLst/>
          </a:prstGeom>
        </p:spPr>
      </p:pic>
      <p:sp>
        <p:nvSpPr>
          <p:cNvPr id="6" name="矩形 5"/>
          <p:cNvSpPr/>
          <p:nvPr/>
        </p:nvSpPr>
        <p:spPr>
          <a:xfrm>
            <a:off x="9806166" y="4068268"/>
            <a:ext cx="2385834" cy="2657029"/>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p:nvSpPr>
        <p:spPr>
          <a:xfrm>
            <a:off x="9572774" y="134150"/>
            <a:ext cx="2619226" cy="1564529"/>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0" y="-12559"/>
            <a:ext cx="12192000" cy="128677"/>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文本框 10"/>
          <p:cNvSpPr txBox="1"/>
          <p:nvPr/>
        </p:nvSpPr>
        <p:spPr>
          <a:xfrm>
            <a:off x="5094605" y="3180715"/>
            <a:ext cx="5305425" cy="645160"/>
          </a:xfrm>
          <a:prstGeom prst="rect">
            <a:avLst/>
          </a:prstGeom>
          <a:noFill/>
        </p:spPr>
        <p:txBody>
          <a:bodyPr wrap="square" rtlCol="0">
            <a:spAutoFit/>
          </a:bodyPr>
          <a:p>
            <a:r>
              <a:rPr lang="zh-CN" altLang="en-US">
                <a:solidFill>
                  <a:schemeClr val="bg1"/>
                </a:solidFill>
              </a:rPr>
              <a:t>汇报人：陈达</a:t>
            </a:r>
            <a:endParaRPr lang="zh-CN" altLang="en-US">
              <a:solidFill>
                <a:schemeClr val="bg1"/>
              </a:solidFill>
            </a:endParaRPr>
          </a:p>
          <a:p>
            <a:r>
              <a:rPr lang="en-US" altLang="zh-CN">
                <a:solidFill>
                  <a:schemeClr val="bg1"/>
                </a:solidFill>
              </a:rPr>
              <a:t>   2022.09.25</a:t>
            </a:r>
            <a:endParaRPr lang="en-US" altLang="zh-CN">
              <a:solidFill>
                <a:schemeClr val="bg1"/>
              </a:solidFill>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1"/>
          <a:stretch>
            <a:fillRect/>
          </a:stretch>
        </p:blipFill>
        <p:spPr>
          <a:xfrm>
            <a:off x="6453505" y="1806575"/>
            <a:ext cx="5738495" cy="2686050"/>
          </a:xfrm>
          <a:prstGeom prst="rect">
            <a:avLst/>
          </a:prstGeom>
          <a:noFill/>
          <a:ln w="9525">
            <a:noFill/>
          </a:ln>
        </p:spPr>
      </p:pic>
      <p:pic>
        <p:nvPicPr>
          <p:cNvPr id="102" name="图片 101"/>
          <p:cNvPicPr/>
          <p:nvPr/>
        </p:nvPicPr>
        <p:blipFill>
          <a:blip r:embed="rId2"/>
          <a:srcRect l="2630" t="245" r="-109"/>
          <a:stretch>
            <a:fillRect/>
          </a:stretch>
        </p:blipFill>
        <p:spPr>
          <a:xfrm>
            <a:off x="-32385" y="4925060"/>
            <a:ext cx="9062085" cy="1932305"/>
          </a:xfrm>
          <a:prstGeom prst="snip1Rect">
            <a:avLst/>
          </a:prstGeom>
          <a:noFill/>
          <a:ln w="9525">
            <a:noFill/>
          </a:ln>
        </p:spPr>
      </p:pic>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α</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22" name="内容占位符 2"/>
          <p:cNvSpPr txBox="1"/>
          <p:nvPr/>
        </p:nvSpPr>
        <p:spPr>
          <a:xfrm>
            <a:off x="2164080" y="777875"/>
            <a:ext cx="1762760" cy="5175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200">
                <a:sym typeface="+mn-ea"/>
              </a:rPr>
              <a:t>基本步骤</a:t>
            </a:r>
            <a:endParaRPr lang="zh-CN" altLang="en-US" sz="2200" dirty="0">
              <a:latin typeface="微软雅黑" panose="020B0503020204020204" pitchFamily="34" charset="-122"/>
              <a:sym typeface="+mn-ea"/>
            </a:endParaRPr>
          </a:p>
        </p:txBody>
      </p:sp>
      <p:pic>
        <p:nvPicPr>
          <p:cNvPr id="100" name="图片 99"/>
          <p:cNvPicPr/>
          <p:nvPr/>
        </p:nvPicPr>
        <p:blipFill>
          <a:blip r:embed="rId4"/>
          <a:stretch>
            <a:fillRect/>
          </a:stretch>
        </p:blipFill>
        <p:spPr>
          <a:xfrm>
            <a:off x="-32385" y="1178561"/>
            <a:ext cx="6038850" cy="990599"/>
          </a:xfrm>
          <a:prstGeom prst="rect">
            <a:avLst/>
          </a:prstGeom>
          <a:noFill/>
          <a:ln w="9525">
            <a:noFill/>
          </a:ln>
        </p:spPr>
      </p:pic>
      <p:pic>
        <p:nvPicPr>
          <p:cNvPr id="101" name="图片 100"/>
          <p:cNvPicPr/>
          <p:nvPr/>
        </p:nvPicPr>
        <p:blipFill>
          <a:blip r:embed="rId5"/>
          <a:stretch>
            <a:fillRect/>
          </a:stretch>
        </p:blipFill>
        <p:spPr>
          <a:xfrm>
            <a:off x="-32702" y="2033270"/>
            <a:ext cx="6486525" cy="3009900"/>
          </a:xfrm>
          <a:prstGeom prst="rect">
            <a:avLst/>
          </a:prstGeom>
          <a:noFill/>
          <a:ln w="9525">
            <a:noFill/>
          </a:ln>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α+</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22" name="内容占位符 2"/>
          <p:cNvSpPr txBox="1"/>
          <p:nvPr/>
        </p:nvSpPr>
        <p:spPr>
          <a:xfrm>
            <a:off x="2260600" y="777875"/>
            <a:ext cx="6838315" cy="5175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200">
                <a:sym typeface="+mn-ea"/>
              </a:rPr>
              <a:t>可处理流程模型中具有长度为1或2的短循环</a:t>
            </a:r>
            <a:endParaRPr lang="zh-CN" altLang="en-US" sz="2200">
              <a:solidFill>
                <a:schemeClr val="accent1">
                  <a:lumMod val="50000"/>
                </a:schemeClr>
              </a:solidFill>
              <a:latin typeface="Cambria" panose="02040503050406030204" pitchFamily="18" charset="0"/>
              <a:ea typeface="微软雅黑" panose="020B0503020204020204" pitchFamily="34" charset="-122"/>
            </a:endParaRPr>
          </a:p>
          <a:p>
            <a:pPr>
              <a:lnSpc>
                <a:spcPct val="100000"/>
              </a:lnSpc>
            </a:pPr>
            <a:endParaRPr lang="zh-CN" altLang="en-US" sz="2200" dirty="0">
              <a:latin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368935" y="1295400"/>
            <a:ext cx="9089390" cy="1101725"/>
          </a:xfrm>
          <a:prstGeom prst="rect">
            <a:avLst/>
          </a:prstGeom>
        </p:spPr>
      </p:pic>
      <p:pic>
        <p:nvPicPr>
          <p:cNvPr id="7" name="图片 6"/>
          <p:cNvPicPr>
            <a:picLocks noChangeAspect="1"/>
          </p:cNvPicPr>
          <p:nvPr/>
        </p:nvPicPr>
        <p:blipFill>
          <a:blip r:embed="rId3"/>
          <a:srcRect b="9730"/>
          <a:stretch>
            <a:fillRect/>
          </a:stretch>
        </p:blipFill>
        <p:spPr>
          <a:xfrm>
            <a:off x="0" y="2764790"/>
            <a:ext cx="5391150" cy="2690495"/>
          </a:xfrm>
          <a:prstGeom prst="rect">
            <a:avLst/>
          </a:prstGeom>
        </p:spPr>
      </p:pic>
      <p:pic>
        <p:nvPicPr>
          <p:cNvPr id="8" name="图片 7"/>
          <p:cNvPicPr>
            <a:picLocks noChangeAspect="1"/>
          </p:cNvPicPr>
          <p:nvPr/>
        </p:nvPicPr>
        <p:blipFill>
          <a:blip r:embed="rId4"/>
          <a:stretch>
            <a:fillRect/>
          </a:stretch>
        </p:blipFill>
        <p:spPr>
          <a:xfrm>
            <a:off x="7023735" y="2561590"/>
            <a:ext cx="4105275" cy="3097530"/>
          </a:xfrm>
          <a:prstGeom prst="rect">
            <a:avLst/>
          </a:prstGeom>
        </p:spPr>
      </p:pic>
      <p:sp>
        <p:nvSpPr>
          <p:cNvPr id="9" name="文本框 8"/>
          <p:cNvSpPr txBox="1"/>
          <p:nvPr/>
        </p:nvSpPr>
        <p:spPr>
          <a:xfrm>
            <a:off x="8568690" y="2055495"/>
            <a:ext cx="3382010" cy="645160"/>
          </a:xfrm>
          <a:prstGeom prst="rect">
            <a:avLst/>
          </a:prstGeom>
          <a:noFill/>
        </p:spPr>
        <p:txBody>
          <a:bodyPr wrap="square" rtlCol="0">
            <a:spAutoFit/>
          </a:bodyPr>
          <a:p>
            <a:pPr algn="l">
              <a:buClrTx/>
              <a:buSzTx/>
              <a:buFontTx/>
            </a:pPr>
            <a:r>
              <a:rPr lang="en-US" altLang="zh-CN" b="1">
                <a:solidFill>
                  <a:srgbClr val="FF0000"/>
                </a:solidFill>
              </a:rPr>
              <a:t>6-7.从输出日志W</a:t>
            </a:r>
            <a:r>
              <a:rPr lang="en-US" altLang="zh-CN" b="1" baseline="30000">
                <a:solidFill>
                  <a:srgbClr val="FF0000"/>
                </a:solidFill>
              </a:rPr>
              <a:t>-L1L</a:t>
            </a:r>
            <a:r>
              <a:rPr lang="en-US" altLang="zh-CN" b="1">
                <a:solidFill>
                  <a:srgbClr val="FF0000"/>
                </a:solidFill>
              </a:rPr>
              <a:t>中删除所有循环变迁，</a:t>
            </a:r>
            <a:r>
              <a:rPr lang="zh-CN" altLang="en-US" b="1">
                <a:solidFill>
                  <a:srgbClr val="FF0000"/>
                </a:solidFill>
              </a:rPr>
              <a:t>再</a:t>
            </a:r>
            <a:r>
              <a:rPr lang="en-US" altLang="zh-CN" b="1">
                <a:solidFill>
                  <a:srgbClr val="FF0000"/>
                </a:solidFill>
              </a:rPr>
              <a:t>进行α算法处理</a:t>
            </a:r>
            <a:r>
              <a:rPr lang="zh-CN" altLang="en-US" b="1">
                <a:solidFill>
                  <a:srgbClr val="FF0000"/>
                </a:solidFill>
              </a:rPr>
              <a:t>。</a:t>
            </a:r>
            <a:endParaRPr lang="zh-CN" altLang="en-US" b="1">
              <a:solidFill>
                <a:srgbClr val="FF0000"/>
              </a:solidFill>
            </a:endParaRPr>
          </a:p>
        </p:txBody>
      </p:sp>
      <p:sp>
        <p:nvSpPr>
          <p:cNvPr id="10" name="文本框 9"/>
          <p:cNvSpPr txBox="1"/>
          <p:nvPr/>
        </p:nvSpPr>
        <p:spPr>
          <a:xfrm>
            <a:off x="2788920" y="3372485"/>
            <a:ext cx="3877945" cy="368300"/>
          </a:xfrm>
          <a:prstGeom prst="rect">
            <a:avLst/>
          </a:prstGeom>
          <a:noFill/>
        </p:spPr>
        <p:txBody>
          <a:bodyPr wrap="square" rtlCol="0">
            <a:spAutoFit/>
          </a:bodyPr>
          <a:p>
            <a:pPr algn="l">
              <a:buClrTx/>
              <a:buSzTx/>
              <a:buFontTx/>
            </a:pPr>
            <a:r>
              <a:rPr lang="en-US" altLang="zh-CN" b="1">
                <a:solidFill>
                  <a:srgbClr val="FF0000"/>
                </a:solidFill>
              </a:rPr>
              <a:t>2.识别长度为1的循环变迁</a:t>
            </a:r>
            <a:endParaRPr lang="en-US" altLang="zh-CN" b="1">
              <a:solidFill>
                <a:srgbClr val="FF0000"/>
              </a:solidFill>
            </a:endParaRPr>
          </a:p>
        </p:txBody>
      </p:sp>
      <p:sp>
        <p:nvSpPr>
          <p:cNvPr id="11" name="文本框 10"/>
          <p:cNvSpPr txBox="1"/>
          <p:nvPr/>
        </p:nvSpPr>
        <p:spPr>
          <a:xfrm>
            <a:off x="139700" y="5440680"/>
            <a:ext cx="4286250" cy="645160"/>
          </a:xfrm>
          <a:prstGeom prst="rect">
            <a:avLst/>
          </a:prstGeom>
          <a:noFill/>
        </p:spPr>
        <p:txBody>
          <a:bodyPr wrap="square" rtlCol="0">
            <a:spAutoFit/>
          </a:bodyPr>
          <a:p>
            <a:pPr algn="l">
              <a:buClrTx/>
              <a:buSzTx/>
              <a:buFontTx/>
            </a:pPr>
            <a:r>
              <a:rPr lang="en-US" altLang="zh-CN" b="1">
                <a:solidFill>
                  <a:srgbClr val="FF0000"/>
                </a:solidFill>
              </a:rPr>
              <a:t>3-5.确定每个长度为1的循环变迁应该连接到的位置，</a:t>
            </a:r>
            <a:r>
              <a:rPr lang="zh-CN" altLang="en-US" b="1">
                <a:solidFill>
                  <a:srgbClr val="FF0000"/>
                </a:solidFill>
              </a:rPr>
              <a:t>然后</a:t>
            </a:r>
            <a:r>
              <a:rPr lang="en-US" altLang="zh-CN" b="1">
                <a:solidFill>
                  <a:srgbClr val="FF0000"/>
                </a:solidFill>
              </a:rPr>
              <a:t>相应的弧放入FL1L中</a:t>
            </a:r>
            <a:r>
              <a:rPr lang="zh-CN" altLang="en-US" b="1">
                <a:solidFill>
                  <a:srgbClr val="FF0000"/>
                </a:solidFill>
              </a:rPr>
              <a:t>。</a:t>
            </a:r>
            <a:endParaRPr lang="zh-CN" altLang="en-US" b="1">
              <a:solidFill>
                <a:srgbClr val="FF0000"/>
              </a:solidFill>
            </a:endParaRPr>
          </a:p>
        </p:txBody>
      </p:sp>
      <p:sp>
        <p:nvSpPr>
          <p:cNvPr id="15" name="文本框 14"/>
          <p:cNvSpPr txBox="1"/>
          <p:nvPr/>
        </p:nvSpPr>
        <p:spPr>
          <a:xfrm>
            <a:off x="2788920" y="2700655"/>
            <a:ext cx="3877945" cy="368300"/>
          </a:xfrm>
          <a:prstGeom prst="rect">
            <a:avLst/>
          </a:prstGeom>
          <a:noFill/>
        </p:spPr>
        <p:txBody>
          <a:bodyPr wrap="square" rtlCol="0">
            <a:spAutoFit/>
          </a:bodyPr>
          <a:p>
            <a:r>
              <a:rPr lang="en-US" altLang="zh-CN" b="1">
                <a:solidFill>
                  <a:srgbClr val="FF0000"/>
                </a:solidFill>
              </a:rPr>
              <a:t>1.</a:t>
            </a:r>
            <a:r>
              <a:rPr lang="zh-CN" altLang="en-US" b="1">
                <a:solidFill>
                  <a:srgbClr val="FF0000"/>
                </a:solidFill>
              </a:rPr>
              <a:t>检查事件的迹</a:t>
            </a:r>
            <a:endParaRPr lang="zh-CN" altLang="en-US" b="1">
              <a:solidFill>
                <a:srgbClr val="FF0000"/>
              </a:solidFill>
            </a:endParaRPr>
          </a:p>
        </p:txBody>
      </p:sp>
      <p:sp>
        <p:nvSpPr>
          <p:cNvPr id="16" name="文本框 15"/>
          <p:cNvSpPr txBox="1"/>
          <p:nvPr/>
        </p:nvSpPr>
        <p:spPr>
          <a:xfrm>
            <a:off x="6793865" y="5694680"/>
            <a:ext cx="4335780" cy="368300"/>
          </a:xfrm>
          <a:prstGeom prst="rect">
            <a:avLst/>
          </a:prstGeom>
          <a:noFill/>
        </p:spPr>
        <p:txBody>
          <a:bodyPr wrap="square" rtlCol="0">
            <a:spAutoFit/>
          </a:bodyPr>
          <a:p>
            <a:pPr algn="l">
              <a:buClrTx/>
              <a:buSzTx/>
              <a:buFontTx/>
            </a:pPr>
            <a:r>
              <a:rPr lang="en-US" altLang="zh-CN" b="1">
                <a:solidFill>
                  <a:srgbClr val="FF0000"/>
                </a:solidFill>
              </a:rPr>
              <a:t>8.根据新的结构定义形成工作流网络</a:t>
            </a:r>
            <a:r>
              <a:rPr lang="zh-CN" altLang="en-US" b="1">
                <a:solidFill>
                  <a:srgbClr val="FF0000"/>
                </a:solidFill>
              </a:rPr>
              <a:t>。</a:t>
            </a:r>
            <a:endParaRPr lang="zh-CN" altLang="en-US" b="1">
              <a:solidFill>
                <a:srgbClr val="FF0000"/>
              </a:solidFill>
            </a:endParaRPr>
          </a:p>
        </p:txBody>
      </p:sp>
      <p:sp>
        <p:nvSpPr>
          <p:cNvPr id="17" name="文本框 16"/>
          <p:cNvSpPr txBox="1"/>
          <p:nvPr/>
        </p:nvSpPr>
        <p:spPr>
          <a:xfrm>
            <a:off x="6793865" y="6062980"/>
            <a:ext cx="4843145" cy="645160"/>
          </a:xfrm>
          <a:prstGeom prst="rect">
            <a:avLst/>
          </a:prstGeom>
          <a:noFill/>
        </p:spPr>
        <p:txBody>
          <a:bodyPr wrap="square" rtlCol="0">
            <a:spAutoFit/>
          </a:bodyPr>
          <a:p>
            <a:pPr algn="l">
              <a:buClrTx/>
              <a:buSzTx/>
              <a:buFontTx/>
            </a:pPr>
            <a:r>
              <a:rPr lang="en-US" altLang="zh-CN" b="1">
                <a:solidFill>
                  <a:srgbClr val="FF0000"/>
                </a:solidFill>
              </a:rPr>
              <a:t>9-12.将长度为1的循环以及各自的输入和输出弧添加到α形成的网络中，得到最终网络。</a:t>
            </a:r>
            <a:endParaRPr lang="en-US" altLang="zh-CN" b="1">
              <a:solidFill>
                <a:srgbClr val="FF0000"/>
              </a:solidFill>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其他算法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6" name="文本框 5"/>
          <p:cNvSpPr txBox="1"/>
          <p:nvPr/>
        </p:nvSpPr>
        <p:spPr>
          <a:xfrm>
            <a:off x="835660" y="1604010"/>
            <a:ext cx="6953250" cy="1198880"/>
          </a:xfrm>
          <a:prstGeom prst="rect">
            <a:avLst/>
          </a:prstGeom>
          <a:noFill/>
        </p:spPr>
        <p:txBody>
          <a:bodyPr wrap="square" rtlCol="0" anchor="t">
            <a:spAutoFit/>
          </a:bodyPr>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算法：能发现依赖关系大于</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的隐式依赖</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：可处理重复类型活动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：处理隐式变迁问题</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734695" y="2802890"/>
            <a:ext cx="6517005" cy="3969385"/>
          </a:xfrm>
          <a:prstGeom prst="rect">
            <a:avLst/>
          </a:prstGeom>
          <a:noFill/>
        </p:spPr>
        <p:txBody>
          <a:bodyPr wrap="square" rtlCol="0" anchor="t">
            <a:spAutoFit/>
          </a:bodyPr>
          <a:p>
            <a:r>
              <a:rPr lang="zh-CN" altLang="en-US">
                <a:latin typeface="Times New Roman" panose="02020603050405020304" pitchFamily="18" charset="0"/>
                <a:cs typeface="Times New Roman" panose="02020603050405020304" pitchFamily="18" charset="0"/>
              </a:rPr>
              <a:t>Wen  L</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J,  van  der  Aalst  W</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M</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P,  Wang  J</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M, et</a:t>
            </a:r>
            <a:r>
              <a:rPr lang="en-US" altLang="zh-CN">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al.  Mining</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process models with non-free</a:t>
            </a:r>
            <a:r>
              <a:rPr lang="en-US" altLang="zh-CN">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choice constructs. Data Mining</a:t>
            </a:r>
            <a:r>
              <a:rPr lang="en-US" altLang="zh-CN">
                <a:latin typeface="Times New Roman" panose="02020603050405020304" pitchFamily="18" charset="0"/>
                <a:cs typeface="Times New Roman" panose="02020603050405020304" pitchFamily="18" charset="0"/>
              </a:rPr>
              <a:t> and Knowledge Discovery, 2007, 15(2): 145–180.</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Li  J F,  Liu  D Y,  Yang  B.  Process  mining:  Extending α-algorithm  to  mine  duplicate  tasks  in  process  logs. Proceedings  of  the  APWeb/WAIM  2007  International Workshops: DBMAN 2007, WebETrends 2007, PAIS 2007</a:t>
            </a:r>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and ASWAN 2007. Huangshan: Springer, 2007. 396–407.</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sym typeface="+mn-ea"/>
              </a:rPr>
              <a:t>Wen  L J,  Wang  J M,  Sun  J G.  Mining  invisible  tasks  from event  logs.  Proceedings  of  the  9th  Asia-Pacific  Web Conference. Huangshan: Springer, 2007. 358–365.</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启发式</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22" name="内容占位符 2"/>
          <p:cNvSpPr txBox="1"/>
          <p:nvPr/>
        </p:nvSpPr>
        <p:spPr>
          <a:xfrm>
            <a:off x="3293745" y="777875"/>
            <a:ext cx="1762760" cy="5175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200">
                <a:sym typeface="+mn-ea"/>
              </a:rPr>
              <a:t>基本步骤</a:t>
            </a:r>
            <a:endParaRPr lang="zh-CN" altLang="en-US" sz="2200" dirty="0">
              <a:latin typeface="微软雅黑" panose="020B0503020204020204" pitchFamily="34" charset="-122"/>
              <a:sym typeface="+mn-ea"/>
            </a:endParaRPr>
          </a:p>
        </p:txBody>
      </p:sp>
      <p:sp>
        <p:nvSpPr>
          <p:cNvPr id="2" name="文本框 1"/>
          <p:cNvSpPr txBox="1"/>
          <p:nvPr/>
        </p:nvSpPr>
        <p:spPr>
          <a:xfrm>
            <a:off x="368935" y="1295400"/>
            <a:ext cx="6422390" cy="1751965"/>
          </a:xfrm>
          <a:prstGeom prst="rect">
            <a:avLst/>
          </a:prstGeom>
          <a:noFill/>
        </p:spPr>
        <p:txBody>
          <a:bodyPr wrap="square" rtlCol="0" anchor="t">
            <a:spAutoFit/>
          </a:bodyPr>
          <a:p>
            <a:pPr algn="l" fontAlgn="auto">
              <a:lnSpc>
                <a:spcPct val="120000"/>
              </a:lnSpc>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算法大致分为四个步骤：</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（1）构造一个依赖/频次表(D/F表）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（2）建立活动的依赖度量表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（3）根据依赖/频次表和活动的依赖度量表建立依赖图</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（4）将依赖图转化为WF-Net。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8900" y="3493135"/>
            <a:ext cx="4967605" cy="922020"/>
          </a:xfrm>
          <a:prstGeom prst="rect">
            <a:avLst/>
          </a:prstGeom>
          <a:noFill/>
        </p:spPr>
        <p:txBody>
          <a:bodyPr wrap="square" rtlCol="0" anchor="t">
            <a:spAutoFit/>
          </a:bodyPr>
          <a:p>
            <a:pPr algn="l">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给定一个事件日志L = [&lt;a,e&gt;5 , &lt;a,b,c,e&gt;10 , &lt;a,c,b,e&gt;10 , &lt;a,b,e&gt;1 , &lt;a,c,e&gt;1 , &lt;a,d,e&gt;10 , &lt;a,d,d,e&gt;2 , &lt;a,d,d,d,e&gt;1]</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8900" y="4499610"/>
            <a:ext cx="3855720" cy="368300"/>
          </a:xfrm>
          <a:prstGeom prst="rect">
            <a:avLst/>
          </a:prstGeom>
          <a:noFill/>
        </p:spPr>
        <p:txBody>
          <a:bodyPr wrap="non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）构造一个依赖/频次表(D/F表）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5960745" y="3723640"/>
            <a:ext cx="5062855" cy="2874010"/>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启发式</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pic>
        <p:nvPicPr>
          <p:cNvPr id="3" name="图片 2"/>
          <p:cNvPicPr>
            <a:picLocks noChangeAspect="1"/>
          </p:cNvPicPr>
          <p:nvPr/>
        </p:nvPicPr>
        <p:blipFill>
          <a:blip r:embed="rId2"/>
          <a:stretch>
            <a:fillRect/>
          </a:stretch>
        </p:blipFill>
        <p:spPr>
          <a:xfrm>
            <a:off x="3031490" y="1626870"/>
            <a:ext cx="4629785" cy="868680"/>
          </a:xfrm>
          <a:prstGeom prst="rect">
            <a:avLst/>
          </a:prstGeom>
        </p:spPr>
      </p:pic>
      <p:pic>
        <p:nvPicPr>
          <p:cNvPr id="4" name="图片 3"/>
          <p:cNvPicPr>
            <a:picLocks noChangeAspect="1"/>
          </p:cNvPicPr>
          <p:nvPr/>
        </p:nvPicPr>
        <p:blipFill>
          <a:blip r:embed="rId3"/>
          <a:stretch>
            <a:fillRect/>
          </a:stretch>
        </p:blipFill>
        <p:spPr>
          <a:xfrm>
            <a:off x="3312160" y="2600960"/>
            <a:ext cx="4260850" cy="948055"/>
          </a:xfrm>
          <a:prstGeom prst="rect">
            <a:avLst/>
          </a:prstGeom>
        </p:spPr>
      </p:pic>
      <p:sp>
        <p:nvSpPr>
          <p:cNvPr id="5" name="文本框 4"/>
          <p:cNvSpPr txBox="1"/>
          <p:nvPr/>
        </p:nvSpPr>
        <p:spPr>
          <a:xfrm>
            <a:off x="570865" y="2271395"/>
            <a:ext cx="2626360" cy="645160"/>
          </a:xfrm>
          <a:prstGeom prst="rect">
            <a:avLst/>
          </a:prstGeom>
          <a:noFill/>
        </p:spPr>
        <p:txBody>
          <a:bodyPr wrap="square" rtlCol="0">
            <a:spAutoFit/>
          </a:bodyPr>
          <a:p>
            <a:r>
              <a:rPr lang="en-US" altLang="zh-CN" i="1">
                <a:solidFill>
                  <a:schemeClr val="tx1"/>
                </a:solidFill>
                <a:latin typeface="Times New Roman" panose="02020603050405020304" pitchFamily="18" charset="0"/>
                <a:cs typeface="Times New Roman" panose="02020603050405020304" pitchFamily="18" charset="0"/>
              </a:rPr>
              <a:t>a     w b </a:t>
            </a:r>
            <a:r>
              <a:rPr lang="zh-CN" altLang="en-US">
                <a:solidFill>
                  <a:srgbClr val="FF0000"/>
                </a:solidFill>
                <a:latin typeface="Times New Roman" panose="02020603050405020304" pitchFamily="18" charset="0"/>
                <a:cs typeface="Times New Roman" panose="02020603050405020304" pitchFamily="18" charset="0"/>
              </a:rPr>
              <a:t>表示</a:t>
            </a:r>
            <a:r>
              <a:rPr lang="en-US" altLang="zh-CN" i="1">
                <a:solidFill>
                  <a:srgbClr val="FF0000"/>
                </a:solidFill>
                <a:latin typeface="Times New Roman" panose="02020603050405020304" pitchFamily="18" charset="0"/>
                <a:cs typeface="Times New Roman" panose="02020603050405020304" pitchFamily="18" charset="0"/>
              </a:rPr>
              <a:t>a</a:t>
            </a:r>
            <a:r>
              <a:rPr lang="zh-CN" altLang="en-US">
                <a:solidFill>
                  <a:srgbClr val="FF0000"/>
                </a:solidFill>
                <a:latin typeface="Times New Roman" panose="02020603050405020304" pitchFamily="18" charset="0"/>
                <a:cs typeface="Times New Roman" panose="02020603050405020304" pitchFamily="18" charset="0"/>
              </a:rPr>
              <a:t>和</a:t>
            </a:r>
            <a:r>
              <a:rPr lang="en-US" altLang="zh-CN" i="1">
                <a:solidFill>
                  <a:srgbClr val="FF0000"/>
                </a:solidFill>
                <a:latin typeface="Times New Roman" panose="02020603050405020304" pitchFamily="18" charset="0"/>
                <a:cs typeface="Times New Roman" panose="02020603050405020304" pitchFamily="18" charset="0"/>
              </a:rPr>
              <a:t>b</a:t>
            </a:r>
            <a:r>
              <a:rPr lang="zh-CN" altLang="en-US">
                <a:solidFill>
                  <a:srgbClr val="FF0000"/>
                </a:solidFill>
                <a:latin typeface="Times New Roman" panose="02020603050405020304" pitchFamily="18" charset="0"/>
                <a:cs typeface="Times New Roman" panose="02020603050405020304" pitchFamily="18" charset="0"/>
              </a:rPr>
              <a:t>之间的依赖关系值</a:t>
            </a:r>
            <a:r>
              <a:rPr lang="en-US" altLang="zh-CN">
                <a:solidFill>
                  <a:srgbClr val="FF0000"/>
                </a:solidFill>
                <a:latin typeface="Times New Roman" panose="02020603050405020304" pitchFamily="18" charset="0"/>
                <a:cs typeface="Times New Roman" panose="02020603050405020304" pitchFamily="18" charset="0"/>
              </a:rPr>
              <a:t> </a:t>
            </a: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7" name="右箭头 6"/>
          <p:cNvSpPr/>
          <p:nvPr/>
        </p:nvSpPr>
        <p:spPr>
          <a:xfrm>
            <a:off x="802640" y="2419985"/>
            <a:ext cx="217805" cy="75565"/>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 name="文本框 7"/>
          <p:cNvSpPr txBox="1"/>
          <p:nvPr/>
        </p:nvSpPr>
        <p:spPr>
          <a:xfrm>
            <a:off x="368935" y="3541395"/>
            <a:ext cx="8626475" cy="1087755"/>
          </a:xfrm>
          <a:prstGeom prst="rect">
            <a:avLst/>
          </a:prstGeom>
          <a:noFill/>
        </p:spPr>
        <p:txBody>
          <a:bodyPr wrap="square" rtlCol="0" anchor="t">
            <a:spAutoFit/>
          </a:bodyPr>
          <a:p>
            <a:pPr fontAlgn="auto">
              <a:lnSpc>
                <a:spcPct val="120000"/>
              </a:lnSpc>
            </a:pPr>
            <a:r>
              <a:rPr lang="en-US" altLang="zh-CN" i="1">
                <a:latin typeface="Times New Roman" panose="02020603050405020304" pitchFamily="18" charset="0"/>
                <a:ea typeface="微软雅黑" panose="020B0503020204020204" pitchFamily="34" charset="-122"/>
                <a:cs typeface="Times New Roman" panose="02020603050405020304" pitchFamily="18" charset="0"/>
                <a:sym typeface="+mn-ea"/>
              </a:rPr>
              <a:t>a     w b</a:t>
            </a:r>
            <a:r>
              <a:rPr lang="zh-CN" altLang="en-US">
                <a:latin typeface="Times New Roman" panose="02020603050405020304" pitchFamily="18" charset="0"/>
                <a:ea typeface="微软雅黑" panose="020B0503020204020204" pitchFamily="34" charset="-122"/>
                <a:cs typeface="Times New Roman" panose="02020603050405020304" pitchFamily="18" charset="0"/>
              </a:rPr>
              <a:t>产生一个介于-1和1之间的值。如果</a:t>
            </a:r>
            <a:r>
              <a:rPr lang="en-US" altLang="zh-CN" i="1">
                <a:latin typeface="Times New Roman" panose="02020603050405020304" pitchFamily="18" charset="0"/>
                <a:ea typeface="微软雅黑" panose="020B0503020204020204" pitchFamily="34" charset="-122"/>
                <a:cs typeface="Times New Roman" panose="02020603050405020304" pitchFamily="18" charset="0"/>
                <a:sym typeface="+mn-ea"/>
              </a:rPr>
              <a:t>a     w b</a:t>
            </a:r>
            <a:r>
              <a:rPr lang="zh-CN" altLang="en-US">
                <a:latin typeface="Times New Roman" panose="02020603050405020304" pitchFamily="18" charset="0"/>
                <a:ea typeface="微软雅黑" panose="020B0503020204020204" pitchFamily="34" charset="-122"/>
                <a:cs typeface="Times New Roman" panose="02020603050405020304" pitchFamily="18" charset="0"/>
              </a:rPr>
              <a:t>接近1，那么</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a:latin typeface="Times New Roman" panose="02020603050405020304" pitchFamily="18" charset="0"/>
                <a:ea typeface="微软雅黑" panose="020B0503020204020204" pitchFamily="34" charset="-122"/>
                <a:cs typeface="Times New Roman" panose="02020603050405020304" pitchFamily="18" charset="0"/>
              </a:rPr>
              <a:t>之间存在强的正依赖，即</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a:latin typeface="Times New Roman" panose="02020603050405020304" pitchFamily="18" charset="0"/>
                <a:ea typeface="微软雅黑" panose="020B0503020204020204" pitchFamily="34" charset="-122"/>
                <a:cs typeface="Times New Roman" panose="02020603050405020304" pitchFamily="18" charset="0"/>
              </a:rPr>
              <a:t>常常是</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a:latin typeface="Times New Roman" panose="02020603050405020304" pitchFamily="18" charset="0"/>
                <a:ea typeface="微软雅黑" panose="020B0503020204020204" pitchFamily="34" charset="-122"/>
                <a:cs typeface="Times New Roman" panose="02020603050405020304" pitchFamily="18" charset="0"/>
              </a:rPr>
              <a:t>的因。如果</a:t>
            </a:r>
            <a:r>
              <a:rPr lang="en-US" altLang="zh-CN" i="1">
                <a:latin typeface="Times New Roman" panose="02020603050405020304" pitchFamily="18" charset="0"/>
                <a:ea typeface="微软雅黑" panose="020B0503020204020204" pitchFamily="34" charset="-122"/>
                <a:cs typeface="Times New Roman" panose="02020603050405020304" pitchFamily="18" charset="0"/>
                <a:sym typeface="+mn-ea"/>
              </a:rPr>
              <a:t>a     w b</a:t>
            </a:r>
            <a:r>
              <a:rPr lang="zh-CN" altLang="en-US">
                <a:latin typeface="Times New Roman" panose="02020603050405020304" pitchFamily="18" charset="0"/>
                <a:ea typeface="微软雅黑" panose="020B0503020204020204" pitchFamily="34" charset="-122"/>
                <a:cs typeface="Times New Roman" panose="02020603050405020304" pitchFamily="18" charset="0"/>
              </a:rPr>
              <a:t>接近-1，那么</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a:latin typeface="Times New Roman" panose="02020603050405020304" pitchFamily="18" charset="0"/>
                <a:ea typeface="微软雅黑" panose="020B0503020204020204" pitchFamily="34" charset="-122"/>
                <a:cs typeface="Times New Roman" panose="02020603050405020304" pitchFamily="18" charset="0"/>
              </a:rPr>
              <a:t>之间存在强的负依赖，即</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a:latin typeface="Times New Roman" panose="02020603050405020304" pitchFamily="18" charset="0"/>
                <a:ea typeface="微软雅黑" panose="020B0503020204020204" pitchFamily="34" charset="-122"/>
                <a:cs typeface="Times New Roman" panose="02020603050405020304" pitchFamily="18" charset="0"/>
              </a:rPr>
              <a:t>常常是</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a:latin typeface="Times New Roman" panose="02020603050405020304" pitchFamily="18" charset="0"/>
                <a:ea typeface="微软雅黑" panose="020B0503020204020204" pitchFamily="34" charset="-122"/>
                <a:cs typeface="Times New Roman" panose="02020603050405020304" pitchFamily="18" charset="0"/>
              </a:rPr>
              <a:t>的因。当</a:t>
            </a:r>
            <a:r>
              <a:rPr lang="en-US" altLang="zh-CN" i="1">
                <a:latin typeface="Times New Roman" panose="02020603050405020304" pitchFamily="18" charset="0"/>
                <a:ea typeface="微软雅黑" panose="020B0503020204020204" pitchFamily="34" charset="-122"/>
                <a:cs typeface="Times New Roman" panose="02020603050405020304" pitchFamily="18" charset="0"/>
                <a:sym typeface="+mn-ea"/>
              </a:rPr>
              <a:t>a     w a</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时</a:t>
            </a:r>
            <a:r>
              <a:rPr lang="zh-CN" altLang="en-US">
                <a:latin typeface="Times New Roman" panose="02020603050405020304" pitchFamily="18" charset="0"/>
                <a:ea typeface="微软雅黑" panose="020B0503020204020204" pitchFamily="34" charset="-122"/>
                <a:cs typeface="Times New Roman" panose="02020603050405020304" pitchFamily="18" charset="0"/>
              </a:rPr>
              <a:t>，说明存在循环和强自反关系。</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右箭头 8"/>
          <p:cNvSpPr/>
          <p:nvPr/>
        </p:nvSpPr>
        <p:spPr>
          <a:xfrm>
            <a:off x="584835" y="3716655"/>
            <a:ext cx="217805" cy="75565"/>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右箭头 9"/>
          <p:cNvSpPr/>
          <p:nvPr/>
        </p:nvSpPr>
        <p:spPr>
          <a:xfrm>
            <a:off x="2054225" y="4428490"/>
            <a:ext cx="217805" cy="75565"/>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 name="右箭头 10"/>
          <p:cNvSpPr/>
          <p:nvPr/>
        </p:nvSpPr>
        <p:spPr>
          <a:xfrm>
            <a:off x="3564890" y="4047490"/>
            <a:ext cx="217805" cy="75565"/>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5" name="右箭头 14"/>
          <p:cNvSpPr/>
          <p:nvPr/>
        </p:nvSpPr>
        <p:spPr>
          <a:xfrm>
            <a:off x="4848225" y="3716655"/>
            <a:ext cx="217805" cy="75565"/>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6" name="文本框 15"/>
          <p:cNvSpPr txBox="1"/>
          <p:nvPr/>
        </p:nvSpPr>
        <p:spPr>
          <a:xfrm>
            <a:off x="368935" y="1380490"/>
            <a:ext cx="3060065" cy="368300"/>
          </a:xfrm>
          <a:prstGeom prst="rect">
            <a:avLst/>
          </a:prstGeom>
          <a:noFill/>
        </p:spPr>
        <p:txBody>
          <a:bodyPr wrap="non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（2）建立活动的依赖度量表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p:cNvPicPr>
            <a:picLocks noChangeAspect="1"/>
          </p:cNvPicPr>
          <p:nvPr/>
        </p:nvPicPr>
        <p:blipFill>
          <a:blip r:embed="rId4"/>
          <a:stretch>
            <a:fillRect/>
          </a:stretch>
        </p:blipFill>
        <p:spPr>
          <a:xfrm>
            <a:off x="6409055" y="4346575"/>
            <a:ext cx="5280025" cy="2455545"/>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启发式算法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pic>
        <p:nvPicPr>
          <p:cNvPr id="2" name="图片 1"/>
          <p:cNvPicPr>
            <a:picLocks noChangeAspect="1"/>
          </p:cNvPicPr>
          <p:nvPr/>
        </p:nvPicPr>
        <p:blipFill>
          <a:blip r:embed="rId2"/>
          <a:srcRect b="1714"/>
          <a:stretch>
            <a:fillRect/>
          </a:stretch>
        </p:blipFill>
        <p:spPr>
          <a:xfrm>
            <a:off x="368935" y="1822450"/>
            <a:ext cx="4167505" cy="2331085"/>
          </a:xfrm>
          <a:prstGeom prst="rect">
            <a:avLst/>
          </a:prstGeom>
        </p:spPr>
      </p:pic>
      <p:pic>
        <p:nvPicPr>
          <p:cNvPr id="3" name="图片 2"/>
          <p:cNvPicPr>
            <a:picLocks noChangeAspect="1"/>
          </p:cNvPicPr>
          <p:nvPr/>
        </p:nvPicPr>
        <p:blipFill>
          <a:blip r:embed="rId3"/>
          <a:stretch>
            <a:fillRect/>
          </a:stretch>
        </p:blipFill>
        <p:spPr>
          <a:xfrm>
            <a:off x="7272655" y="1905000"/>
            <a:ext cx="3333750" cy="1876425"/>
          </a:xfrm>
          <a:prstGeom prst="rect">
            <a:avLst/>
          </a:prstGeom>
        </p:spPr>
      </p:pic>
      <p:sp>
        <p:nvSpPr>
          <p:cNvPr id="4" name="文本框 3"/>
          <p:cNvSpPr txBox="1"/>
          <p:nvPr/>
        </p:nvSpPr>
        <p:spPr>
          <a:xfrm>
            <a:off x="221615" y="1454150"/>
            <a:ext cx="5672455" cy="368300"/>
          </a:xfrm>
          <a:prstGeom prst="rect">
            <a:avLst/>
          </a:prstGeom>
          <a:noFill/>
        </p:spPr>
        <p:txBody>
          <a:bodyPr wrap="non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）根据依赖/频次表和活动的依赖度量表建立依赖图</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257175" y="4521200"/>
            <a:ext cx="4391025" cy="2305050"/>
          </a:xfrm>
          <a:prstGeom prst="rect">
            <a:avLst/>
          </a:prstGeom>
        </p:spPr>
      </p:pic>
      <p:pic>
        <p:nvPicPr>
          <p:cNvPr id="7" name="图片 6"/>
          <p:cNvPicPr>
            <a:picLocks noChangeAspect="1"/>
          </p:cNvPicPr>
          <p:nvPr/>
        </p:nvPicPr>
        <p:blipFill>
          <a:blip r:embed="rId5"/>
          <a:stretch>
            <a:fillRect/>
          </a:stretch>
        </p:blipFill>
        <p:spPr>
          <a:xfrm>
            <a:off x="6298565" y="4826000"/>
            <a:ext cx="5010150" cy="1695450"/>
          </a:xfrm>
          <a:prstGeom prst="rect">
            <a:avLst/>
          </a:prstGeom>
        </p:spPr>
      </p:pic>
      <p:sp>
        <p:nvSpPr>
          <p:cNvPr id="8" name="文本框 7"/>
          <p:cNvSpPr txBox="1"/>
          <p:nvPr/>
        </p:nvSpPr>
        <p:spPr>
          <a:xfrm>
            <a:off x="368935" y="4292600"/>
            <a:ext cx="3227705" cy="368300"/>
          </a:xfrm>
          <a:prstGeom prst="rect">
            <a:avLst/>
          </a:prstGeom>
          <a:noFill/>
        </p:spPr>
        <p:txBody>
          <a:bodyPr wrap="none" rtlCol="0" anchor="t">
            <a:spAutoFit/>
          </a:bodyPr>
          <a:p>
            <a:pPr algn="l">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（4）将依赖图转化为WF-Net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4258310" y="2034540"/>
            <a:ext cx="2245360" cy="64516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设定依赖频次大于</a:t>
            </a: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阈值为</a:t>
            </a:r>
            <a:r>
              <a:rPr lang="en-US" altLang="zh-CN">
                <a:latin typeface="微软雅黑" panose="020B0503020204020204" pitchFamily="34" charset="-122"/>
                <a:ea typeface="微软雅黑" panose="020B0503020204020204" pitchFamily="34" charset="-122"/>
                <a:cs typeface="微软雅黑" panose="020B0503020204020204" pitchFamily="34" charset="-122"/>
              </a:rPr>
              <a:t>0.8</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8072755" y="3924300"/>
            <a:ext cx="3401060" cy="368300"/>
          </a:xfrm>
          <a:prstGeom prst="rect">
            <a:avLst/>
          </a:prstGeom>
          <a:noFill/>
        </p:spPr>
        <p:txBody>
          <a:bodyPr wrap="square" rtlCol="0">
            <a:spAutoFit/>
          </a:bodyPr>
          <a:p>
            <a:pPr algn="l">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设定依赖频次大于5，阈值为0.9</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8500110" y="4504690"/>
            <a:ext cx="3585845" cy="2244725"/>
          </a:xfrm>
          <a:prstGeom prst="rect">
            <a:avLst/>
          </a:prstGeom>
        </p:spPr>
      </p:pic>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马尔科夫流程挖掘</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2" name="文本框 1"/>
          <p:cNvSpPr txBox="1"/>
          <p:nvPr/>
        </p:nvSpPr>
        <p:spPr>
          <a:xfrm>
            <a:off x="368935" y="1374140"/>
            <a:ext cx="6422390" cy="1751965"/>
          </a:xfrm>
          <a:prstGeom prst="rect">
            <a:avLst/>
          </a:prstGeom>
          <a:noFill/>
        </p:spPr>
        <p:txBody>
          <a:bodyPr wrap="square" rtlCol="0" anchor="t">
            <a:spAutoFit/>
          </a:bodyPr>
          <a:p>
            <a:pPr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算法介绍：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）马尔科夫矩阵构建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（2）过程逻辑关系规则定义</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）过程挖掘算法设计</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4</a:t>
            </a:r>
            <a:r>
              <a:rPr lang="zh-CN" altLang="en-US">
                <a:latin typeface="微软雅黑" panose="020B0503020204020204" pitchFamily="34" charset="-122"/>
                <a:ea typeface="微软雅黑" panose="020B0503020204020204" pitchFamily="34" charset="-122"/>
                <a:cs typeface="微软雅黑" panose="020B0503020204020204" pitchFamily="34" charset="-122"/>
              </a:rPr>
              <a:t>）过程形式化表示算法的设计</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22555" y="3663315"/>
            <a:ext cx="11010265" cy="1751965"/>
          </a:xfrm>
          <a:prstGeom prst="rect">
            <a:avLst/>
          </a:prstGeom>
          <a:noFill/>
        </p:spPr>
        <p:txBody>
          <a:bodyPr wrap="square" rtlCol="0" anchor="t">
            <a:spAutoFit/>
          </a:bodyPr>
          <a:p>
            <a:pPr algn="l">
              <a:lnSpc>
                <a:spcPct val="120000"/>
              </a:lnSpc>
              <a:buClrTx/>
              <a:buSzTx/>
              <a:buNone/>
            </a:pPr>
            <a:r>
              <a:rPr lang="zh-CN" altLang="en-US" sz="1800">
                <a:latin typeface="Times New Roman" panose="02020603050405020304" pitchFamily="18" charset="0"/>
                <a:ea typeface="微软雅黑" panose="020B0503020204020204" pitchFamily="34" charset="-122"/>
                <a:cs typeface="Times New Roman" panose="02020603050405020304" pitchFamily="18" charset="0"/>
              </a:rPr>
              <a:t>1）根据日志统计出该过程所包含的过程实例数，即过程被反复执行的次数，记为n；</a:t>
            </a: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0000"/>
              </a:lnSpc>
              <a:buClrTx/>
              <a:buSzTx/>
              <a:buNone/>
            </a:pPr>
            <a:r>
              <a:rPr lang="zh-CN" altLang="en-US" sz="1800">
                <a:latin typeface="Times New Roman" panose="02020603050405020304" pitchFamily="18" charset="0"/>
                <a:ea typeface="微软雅黑" panose="020B0503020204020204" pitchFamily="34" charset="-122"/>
                <a:cs typeface="Times New Roman" panose="02020603050405020304" pitchFamily="18" charset="0"/>
              </a:rPr>
              <a:t>2）分析过程实例，统计此过程包含的所有可能活动，记为 </a:t>
            </a: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0000"/>
              </a:lnSpc>
              <a:buClrTx/>
              <a:buSzTx/>
              <a:buNone/>
            </a:pPr>
            <a:r>
              <a:rPr lang="zh-CN" altLang="en-US" sz="1800">
                <a:latin typeface="Times New Roman" panose="02020603050405020304" pitchFamily="18" charset="0"/>
                <a:ea typeface="微软雅黑" panose="020B0503020204020204" pitchFamily="34" charset="-122"/>
                <a:cs typeface="Times New Roman" panose="02020603050405020304" pitchFamily="18" charset="0"/>
              </a:rPr>
              <a:t>3）计算活动间的转移概率</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1800" i="1" baseline="-25000">
                <a:latin typeface="Times New Roman" panose="02020603050405020304" pitchFamily="18" charset="0"/>
                <a:ea typeface="微软雅黑" panose="020B0503020204020204" pitchFamily="34" charset="-122"/>
                <a:cs typeface="Times New Roman" panose="02020603050405020304" pitchFamily="18" charset="0"/>
              </a:rPr>
              <a:t>ij</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1800" i="1" baseline="-25000">
                <a:latin typeface="Times New Roman" panose="02020603050405020304" pitchFamily="18" charset="0"/>
                <a:ea typeface="微软雅黑" panose="020B0503020204020204" pitchFamily="34" charset="-122"/>
                <a:cs typeface="Times New Roman" panose="02020603050405020304" pitchFamily="18" charset="0"/>
              </a:rPr>
              <a:t>ij</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/n(m</a:t>
            </a:r>
            <a:r>
              <a:rPr lang="zh-CN" altLang="en-US" sz="1800" i="1" baseline="-25000">
                <a:latin typeface="Times New Roman" panose="02020603050405020304" pitchFamily="18" charset="0"/>
                <a:ea typeface="微软雅黑" panose="020B0503020204020204" pitchFamily="34" charset="-122"/>
                <a:cs typeface="Times New Roman" panose="02020603050405020304" pitchFamily="18" charset="0"/>
              </a:rPr>
              <a:t>ij</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≤n，i，j∈I)</a:t>
            </a:r>
            <a:r>
              <a:rPr lang="zh-CN" altLang="en-US" sz="1800">
                <a:latin typeface="Times New Roman" panose="02020603050405020304" pitchFamily="18" charset="0"/>
                <a:ea typeface="微软雅黑" panose="020B0503020204020204" pitchFamily="34" charset="-122"/>
                <a:cs typeface="Times New Roman" panose="02020603050405020304" pitchFamily="18" charset="0"/>
              </a:rPr>
              <a:t>，其中</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1800" baseline="-25000">
                <a:latin typeface="Times New Roman" panose="02020603050405020304" pitchFamily="18" charset="0"/>
                <a:ea typeface="微软雅黑" panose="020B0503020204020204" pitchFamily="34" charset="-122"/>
                <a:cs typeface="Times New Roman" panose="02020603050405020304" pitchFamily="18" charset="0"/>
              </a:rPr>
              <a:t>ij</a:t>
            </a:r>
            <a:r>
              <a:rPr lang="zh-CN" altLang="en-US" sz="1800">
                <a:latin typeface="Times New Roman" panose="02020603050405020304" pitchFamily="18" charset="0"/>
                <a:ea typeface="微软雅黑" panose="020B0503020204020204" pitchFamily="34" charset="-122"/>
                <a:cs typeface="Times New Roman" panose="02020603050405020304" pitchFamily="18" charset="0"/>
              </a:rPr>
              <a:t>表示在这n个过程实例中，过程从活动</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800" baseline="-2500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800">
                <a:latin typeface="Times New Roman" panose="02020603050405020304" pitchFamily="18" charset="0"/>
                <a:ea typeface="微软雅黑" panose="020B0503020204020204" pitchFamily="34" charset="-122"/>
                <a:cs typeface="Times New Roman" panose="02020603050405020304" pitchFamily="18" charset="0"/>
              </a:rPr>
              <a:t>经一步转移到达活动</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800" baseline="-2500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1800">
                <a:latin typeface="Times New Roman" panose="02020603050405020304" pitchFamily="18" charset="0"/>
                <a:ea typeface="微软雅黑" panose="020B0503020204020204" pitchFamily="34" charset="-122"/>
                <a:cs typeface="Times New Roman" panose="02020603050405020304" pitchFamily="18" charset="0"/>
              </a:rPr>
              <a:t>的次数；</a:t>
            </a: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0000"/>
              </a:lnSpc>
              <a:buClrTx/>
              <a:buSzTx/>
              <a:buNone/>
            </a:pPr>
            <a:r>
              <a:rPr lang="zh-CN" altLang="en-US" sz="1800">
                <a:latin typeface="Times New Roman" panose="02020603050405020304" pitchFamily="18" charset="0"/>
                <a:ea typeface="微软雅黑" panose="020B0503020204020204" pitchFamily="34" charset="-122"/>
                <a:cs typeface="Times New Roman" panose="02020603050405020304" pitchFamily="18" charset="0"/>
              </a:rPr>
              <a:t>4）根据</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1800" baseline="-25000">
                <a:latin typeface="Times New Roman" panose="02020603050405020304" pitchFamily="18" charset="0"/>
                <a:ea typeface="微软雅黑" panose="020B0503020204020204" pitchFamily="34" charset="-122"/>
                <a:cs typeface="Times New Roman" panose="02020603050405020304" pitchFamily="18" charset="0"/>
              </a:rPr>
              <a:t>ij</a:t>
            </a:r>
            <a:r>
              <a:rPr lang="zh-CN" altLang="en-US" sz="1800">
                <a:latin typeface="Times New Roman" panose="02020603050405020304" pitchFamily="18" charset="0"/>
                <a:ea typeface="微软雅黑" panose="020B0503020204020204" pitchFamily="34" charset="-122"/>
                <a:cs typeface="Times New Roman" panose="02020603050405020304" pitchFamily="18" charset="0"/>
              </a:rPr>
              <a:t>(i，j∈I)建立该业务过程转移矩阵P。</a:t>
            </a: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0" y="3295015"/>
            <a:ext cx="3060065" cy="368300"/>
          </a:xfrm>
          <a:prstGeom prst="rect">
            <a:avLst/>
          </a:prstGeom>
          <a:noFill/>
        </p:spPr>
        <p:txBody>
          <a:bodyPr wrap="non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）马尔科夫矩阵构建步骤</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对象 4">
            <a:hlinkClick r:id="" action="ppaction://ole?verb="/>
          </p:cNvPr>
          <p:cNvGraphicFramePr>
            <a:graphicFrameLocks noChangeAspect="1"/>
          </p:cNvGraphicFramePr>
          <p:nvPr/>
        </p:nvGraphicFramePr>
        <p:xfrm>
          <a:off x="6139180" y="4059555"/>
          <a:ext cx="2217420" cy="336550"/>
        </p:xfrm>
        <a:graphic>
          <a:graphicData uri="http://schemas.openxmlformats.org/presentationml/2006/ole">
            <mc:AlternateContent xmlns:mc="http://schemas.openxmlformats.org/markup-compatibility/2006">
              <mc:Choice xmlns:v="urn:schemas-microsoft-com:vml" Requires="v">
                <p:oleObj spid="_x0000_s1025" name="" r:id="rId3" imgW="1016000" imgH="228600" progId="Equation.KSEE3">
                  <p:embed/>
                </p:oleObj>
              </mc:Choice>
              <mc:Fallback>
                <p:oleObj name="" r:id="rId3" imgW="1016000" imgH="228600" progId="Equation.KSEE3">
                  <p:embed/>
                  <p:pic>
                    <p:nvPicPr>
                      <p:cNvPr id="0" name="图片 1024"/>
                      <p:cNvPicPr/>
                      <p:nvPr/>
                    </p:nvPicPr>
                    <p:blipFill>
                      <a:blip r:embed="rId4"/>
                      <a:stretch>
                        <a:fillRect/>
                      </a:stretch>
                    </p:blipFill>
                    <p:spPr>
                      <a:xfrm>
                        <a:off x="6139180" y="4059555"/>
                        <a:ext cx="2217420" cy="336550"/>
                      </a:xfrm>
                      <a:prstGeom prst="rect">
                        <a:avLst/>
                      </a:prstGeom>
                    </p:spPr>
                  </p:pic>
                </p:oleObj>
              </mc:Fallback>
            </mc:AlternateContent>
          </a:graphicData>
        </a:graphic>
      </p:graphicFrame>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马尔科夫流程挖掘</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6" name="文本框 5"/>
          <p:cNvSpPr txBox="1"/>
          <p:nvPr/>
        </p:nvSpPr>
        <p:spPr>
          <a:xfrm>
            <a:off x="368935" y="1374140"/>
            <a:ext cx="3067050" cy="368300"/>
          </a:xfrm>
          <a:prstGeom prst="rect">
            <a:avLst/>
          </a:prstGeom>
          <a:noFill/>
        </p:spPr>
        <p:txBody>
          <a:bodyPr wrap="none" rtlCol="0" anchor="t">
            <a:spAutoFit/>
          </a:bodyPr>
          <a:p>
            <a:r>
              <a:rPr lang="zh-CN" altLang="en-US" b="1">
                <a:solidFill>
                  <a:srgbClr val="FF0000"/>
                </a:solidFill>
                <a:sym typeface="+mn-ea"/>
              </a:rPr>
              <a:t>（</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2）过程逻辑关系规则定义</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614045" y="1742440"/>
            <a:ext cx="3343275" cy="2476500"/>
          </a:xfrm>
          <a:prstGeom prst="rect">
            <a:avLst/>
          </a:prstGeom>
        </p:spPr>
      </p:pic>
      <p:pic>
        <p:nvPicPr>
          <p:cNvPr id="9" name="图片 8"/>
          <p:cNvPicPr>
            <a:picLocks noChangeAspect="1"/>
          </p:cNvPicPr>
          <p:nvPr/>
        </p:nvPicPr>
        <p:blipFill>
          <a:blip r:embed="rId3"/>
          <a:srcRect b="57757"/>
          <a:stretch>
            <a:fillRect/>
          </a:stretch>
        </p:blipFill>
        <p:spPr>
          <a:xfrm>
            <a:off x="219710" y="3886200"/>
            <a:ext cx="4752975" cy="1303655"/>
          </a:xfrm>
          <a:prstGeom prst="rect">
            <a:avLst/>
          </a:prstGeom>
        </p:spPr>
      </p:pic>
      <p:pic>
        <p:nvPicPr>
          <p:cNvPr id="11" name="图片 10"/>
          <p:cNvPicPr>
            <a:picLocks noChangeAspect="1"/>
          </p:cNvPicPr>
          <p:nvPr/>
        </p:nvPicPr>
        <p:blipFill>
          <a:blip r:embed="rId4"/>
          <a:srcRect b="18452"/>
          <a:stretch>
            <a:fillRect/>
          </a:stretch>
        </p:blipFill>
        <p:spPr>
          <a:xfrm>
            <a:off x="6101715" y="780415"/>
            <a:ext cx="4810125" cy="4147820"/>
          </a:xfrm>
          <a:prstGeom prst="rect">
            <a:avLst/>
          </a:prstGeom>
        </p:spPr>
      </p:pic>
      <p:pic>
        <p:nvPicPr>
          <p:cNvPr id="10" name="图片 9"/>
          <p:cNvPicPr>
            <a:picLocks noChangeAspect="1"/>
          </p:cNvPicPr>
          <p:nvPr/>
        </p:nvPicPr>
        <p:blipFill>
          <a:blip r:embed="rId3"/>
          <a:srcRect t="44959"/>
          <a:stretch>
            <a:fillRect/>
          </a:stretch>
        </p:blipFill>
        <p:spPr>
          <a:xfrm>
            <a:off x="219710" y="5050790"/>
            <a:ext cx="4752975" cy="1698625"/>
          </a:xfrm>
          <a:prstGeom prst="rect">
            <a:avLst/>
          </a:prstGeom>
        </p:spPr>
      </p:pic>
      <p:pic>
        <p:nvPicPr>
          <p:cNvPr id="17" name="图片 16"/>
          <p:cNvPicPr>
            <a:picLocks noChangeAspect="1"/>
          </p:cNvPicPr>
          <p:nvPr/>
        </p:nvPicPr>
        <p:blipFill>
          <a:blip r:embed="rId5"/>
          <a:stretch>
            <a:fillRect/>
          </a:stretch>
        </p:blipFill>
        <p:spPr>
          <a:xfrm>
            <a:off x="7708900" y="4723765"/>
            <a:ext cx="4483100" cy="2134235"/>
          </a:xfrm>
          <a:prstGeom prst="rect">
            <a:avLst/>
          </a:prstGeom>
        </p:spPr>
      </p:pic>
      <p:pic>
        <p:nvPicPr>
          <p:cNvPr id="16" name="图片 15"/>
          <p:cNvPicPr>
            <a:picLocks noChangeAspect="1"/>
          </p:cNvPicPr>
          <p:nvPr/>
        </p:nvPicPr>
        <p:blipFill>
          <a:blip r:embed="rId6"/>
          <a:stretch>
            <a:fillRect/>
          </a:stretch>
        </p:blipFill>
        <p:spPr>
          <a:xfrm>
            <a:off x="6208395" y="1186180"/>
            <a:ext cx="4703445" cy="50577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马尔科夫流程挖掘</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3" name="文本框 2"/>
          <p:cNvSpPr txBox="1"/>
          <p:nvPr/>
        </p:nvSpPr>
        <p:spPr>
          <a:xfrm>
            <a:off x="368935" y="1374140"/>
            <a:ext cx="2609850" cy="368300"/>
          </a:xfrm>
          <a:prstGeom prst="rect">
            <a:avLst/>
          </a:prstGeom>
          <a:noFill/>
        </p:spPr>
        <p:txBody>
          <a:bodyPr wrap="none" rtlCol="0" anchor="t">
            <a:spAutoFit/>
          </a:bodyPr>
          <a:p>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）过程挖掘算法设计</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0" y="1742440"/>
            <a:ext cx="4600575" cy="5067300"/>
          </a:xfrm>
          <a:prstGeom prst="rect">
            <a:avLst/>
          </a:prstGeom>
        </p:spPr>
      </p:pic>
      <p:pic>
        <p:nvPicPr>
          <p:cNvPr id="9" name="图片 8"/>
          <p:cNvPicPr>
            <a:picLocks noChangeAspect="1"/>
          </p:cNvPicPr>
          <p:nvPr/>
        </p:nvPicPr>
        <p:blipFill>
          <a:blip r:embed="rId3"/>
          <a:stretch>
            <a:fillRect/>
          </a:stretch>
        </p:blipFill>
        <p:spPr>
          <a:xfrm>
            <a:off x="6155055" y="1374140"/>
            <a:ext cx="4124325" cy="4229100"/>
          </a:xfrm>
          <a:prstGeom prst="rect">
            <a:avLst/>
          </a:prstGeom>
        </p:spPr>
      </p:pic>
      <p:pic>
        <p:nvPicPr>
          <p:cNvPr id="10" name="图片 9"/>
          <p:cNvPicPr>
            <a:picLocks noChangeAspect="1"/>
          </p:cNvPicPr>
          <p:nvPr/>
        </p:nvPicPr>
        <p:blipFill>
          <a:blip r:embed="rId4"/>
          <a:stretch>
            <a:fillRect/>
          </a:stretch>
        </p:blipFill>
        <p:spPr>
          <a:xfrm>
            <a:off x="6186805" y="5556250"/>
            <a:ext cx="4019550" cy="1228725"/>
          </a:xfrm>
          <a:prstGeom prst="rect">
            <a:avLst/>
          </a:prstGeom>
        </p:spPr>
      </p:pic>
      <p:cxnSp>
        <p:nvCxnSpPr>
          <p:cNvPr id="11" name="直接连接符 10"/>
          <p:cNvCxnSpPr/>
          <p:nvPr/>
        </p:nvCxnSpPr>
        <p:spPr>
          <a:xfrm>
            <a:off x="100965" y="5581015"/>
            <a:ext cx="4082415" cy="0"/>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5" name="直接连接符 14"/>
          <p:cNvCxnSpPr/>
          <p:nvPr/>
        </p:nvCxnSpPr>
        <p:spPr>
          <a:xfrm>
            <a:off x="48895" y="6784975"/>
            <a:ext cx="4082415" cy="0"/>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6" name="直接连接符 15"/>
          <p:cNvCxnSpPr/>
          <p:nvPr/>
        </p:nvCxnSpPr>
        <p:spPr>
          <a:xfrm>
            <a:off x="6155055" y="5556250"/>
            <a:ext cx="4082415" cy="0"/>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7" name="直接连接符 16"/>
          <p:cNvCxnSpPr/>
          <p:nvPr/>
        </p:nvCxnSpPr>
        <p:spPr>
          <a:xfrm>
            <a:off x="6155055" y="6784975"/>
            <a:ext cx="4082415" cy="0"/>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sp>
        <p:nvSpPr>
          <p:cNvPr id="18" name="文本框 17"/>
          <p:cNvSpPr txBox="1"/>
          <p:nvPr/>
        </p:nvSpPr>
        <p:spPr>
          <a:xfrm>
            <a:off x="2461895" y="4582795"/>
            <a:ext cx="393065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step1</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：寻找起始和结束任务</a:t>
            </a:r>
            <a:r>
              <a:rPr lang="en-US" altLang="zh-CN" b="1" i="1">
                <a:solidFill>
                  <a:srgbClr val="FF0000"/>
                </a:solidFill>
                <a:latin typeface="Times New Roman" panose="02020603050405020304" pitchFamily="18" charset="0"/>
                <a:cs typeface="Times New Roman" panose="02020603050405020304" pitchFamily="18" charset="0"/>
              </a:rPr>
              <a:t>X</a:t>
            </a:r>
            <a:r>
              <a:rPr lang="en-US" altLang="zh-CN" b="1" i="1" baseline="-25000">
                <a:solidFill>
                  <a:srgbClr val="FF0000"/>
                </a:solidFill>
                <a:latin typeface="Times New Roman" panose="02020603050405020304" pitchFamily="18" charset="0"/>
                <a:cs typeface="Times New Roman" panose="02020603050405020304" pitchFamily="18" charset="0"/>
              </a:rPr>
              <a:t>S </a:t>
            </a:r>
            <a:r>
              <a:rPr lang="en-US" altLang="zh-CN" b="1" i="1">
                <a:solidFill>
                  <a:srgbClr val="FF0000"/>
                </a:solidFill>
                <a:latin typeface="Times New Roman" panose="02020603050405020304" pitchFamily="18" charset="0"/>
                <a:cs typeface="Times New Roman" panose="02020603050405020304" pitchFamily="18" charset="0"/>
              </a:rPr>
              <a:t>, X</a:t>
            </a:r>
            <a:r>
              <a:rPr lang="en-US" altLang="zh-CN" b="1" i="1" baseline="-25000">
                <a:solidFill>
                  <a:srgbClr val="FF0000"/>
                </a:solidFill>
                <a:latin typeface="Times New Roman" panose="02020603050405020304" pitchFamily="18" charset="0"/>
                <a:cs typeface="Times New Roman" panose="02020603050405020304" pitchFamily="18" charset="0"/>
              </a:rPr>
              <a:t>E</a:t>
            </a:r>
            <a:endParaRPr lang="en-US" altLang="zh-CN" b="1" i="1" baseline="-25000">
              <a:solidFill>
                <a:srgbClr val="FF0000"/>
              </a:solidFill>
              <a:latin typeface="Times New Roman" panose="02020603050405020304" pitchFamily="18" charset="0"/>
              <a:cs typeface="Times New Roman" panose="02020603050405020304" pitchFamily="18" charset="0"/>
            </a:endParaRPr>
          </a:p>
        </p:txBody>
      </p:sp>
      <p:sp>
        <p:nvSpPr>
          <p:cNvPr id="19" name="文本框 18"/>
          <p:cNvSpPr txBox="1"/>
          <p:nvPr/>
        </p:nvSpPr>
        <p:spPr>
          <a:xfrm>
            <a:off x="2875915" y="5581015"/>
            <a:ext cx="3101975" cy="645160"/>
          </a:xfrm>
          <a:prstGeom prst="rect">
            <a:avLst/>
          </a:prstGeom>
          <a:noFill/>
        </p:spPr>
        <p:txBody>
          <a:bodyPr wrap="square" rtlCol="0">
            <a:spAutoFit/>
          </a:bodyPr>
          <a:p>
            <a:pPr algn="l">
              <a:buClrTx/>
              <a:buSzTx/>
              <a:buFontTx/>
            </a:pP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step2：识别顺序及因果模式</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，建立活动对集合</a:t>
            </a:r>
            <a:r>
              <a:rPr lang="en-US" altLang="zh-CN" b="1" i="1">
                <a:solidFill>
                  <a:srgbClr val="FF0000"/>
                </a:solidFill>
                <a:latin typeface="Times New Roman" panose="02020603050405020304" pitchFamily="18" charset="0"/>
                <a:cs typeface="Times New Roman" panose="02020603050405020304" pitchFamily="18" charset="0"/>
              </a:rPr>
              <a:t>W</a:t>
            </a:r>
            <a:endParaRPr lang="en-US" altLang="zh-CN" b="1" i="1">
              <a:solidFill>
                <a:srgbClr val="FF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8356600" y="820420"/>
            <a:ext cx="3681095" cy="645160"/>
          </a:xfrm>
          <a:prstGeom prst="rect">
            <a:avLst/>
          </a:prstGeom>
          <a:noFill/>
        </p:spPr>
        <p:txBody>
          <a:bodyPr wrap="square" rtlCol="0">
            <a:spAutoFit/>
          </a:bodyPr>
          <a:p>
            <a:pPr algn="l">
              <a:buClrTx/>
              <a:buSzTx/>
              <a:buFontTx/>
            </a:pP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step3：识别分支和汇聚模式</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，分别建立活动集合</a:t>
            </a:r>
            <a:r>
              <a:rPr lang="en-US" altLang="zh-CN" b="1" i="1">
                <a:solidFill>
                  <a:srgbClr val="FF0000"/>
                </a:solidFill>
                <a:latin typeface="Times New Roman" panose="02020603050405020304" pitchFamily="18" charset="0"/>
                <a:cs typeface="Times New Roman" panose="02020603050405020304" pitchFamily="18" charset="0"/>
              </a:rPr>
              <a:t>W</a:t>
            </a:r>
            <a:r>
              <a:rPr lang="en-US" altLang="zh-CN" b="1" i="1" baseline="-25000">
                <a:solidFill>
                  <a:srgbClr val="FF0000"/>
                </a:solidFill>
                <a:latin typeface="Times New Roman" panose="02020603050405020304" pitchFamily="18" charset="0"/>
                <a:cs typeface="Times New Roman" panose="02020603050405020304" pitchFamily="18" charset="0"/>
              </a:rPr>
              <a:t>and</a:t>
            </a:r>
            <a:r>
              <a:rPr lang="zh-CN" altLang="en-US" b="1" i="1">
                <a:solidFill>
                  <a:srgbClr val="FF0000"/>
                </a:solidFill>
                <a:latin typeface="Times New Roman" panose="02020603050405020304" pitchFamily="18" charset="0"/>
                <a:cs typeface="Times New Roman" panose="02020603050405020304" pitchFamily="18" charset="0"/>
              </a:rPr>
              <a:t>，</a:t>
            </a:r>
            <a:r>
              <a:rPr lang="en-US" altLang="zh-CN" b="1" i="1">
                <a:solidFill>
                  <a:srgbClr val="FF0000"/>
                </a:solidFill>
                <a:latin typeface="Times New Roman" panose="02020603050405020304" pitchFamily="18" charset="0"/>
                <a:cs typeface="Times New Roman" panose="02020603050405020304" pitchFamily="18" charset="0"/>
              </a:rPr>
              <a:t>W</a:t>
            </a:r>
            <a:r>
              <a:rPr lang="en-US" altLang="zh-CN" b="1" i="1" baseline="-25000">
                <a:solidFill>
                  <a:srgbClr val="FF0000"/>
                </a:solidFill>
                <a:latin typeface="Times New Roman" panose="02020603050405020304" pitchFamily="18" charset="0"/>
                <a:cs typeface="Times New Roman" panose="02020603050405020304" pitchFamily="18" charset="0"/>
              </a:rPr>
              <a:t>select</a:t>
            </a:r>
            <a:endParaRPr lang="en-US" altLang="zh-CN" b="1" i="1" baseline="-25000">
              <a:solidFill>
                <a:srgbClr val="FF0000"/>
              </a:solidFill>
              <a:latin typeface="Times New Roman" panose="02020603050405020304" pitchFamily="18" charset="0"/>
              <a:cs typeface="Times New Roman" panose="02020603050405020304" pitchFamily="18" charset="0"/>
            </a:endParaRPr>
          </a:p>
        </p:txBody>
      </p:sp>
      <p:sp>
        <p:nvSpPr>
          <p:cNvPr id="23" name="文本框 22"/>
          <p:cNvSpPr txBox="1"/>
          <p:nvPr/>
        </p:nvSpPr>
        <p:spPr>
          <a:xfrm>
            <a:off x="8511540" y="5603240"/>
            <a:ext cx="3835400" cy="860425"/>
          </a:xfrm>
          <a:prstGeom prst="rect">
            <a:avLst/>
          </a:prstGeom>
          <a:noFill/>
        </p:spPr>
        <p:txBody>
          <a:bodyPr wrap="square" rtlCol="0">
            <a:spAutoFit/>
          </a:bodyPr>
          <a:p>
            <a:pPr algn="l">
              <a:buClrTx/>
              <a:buSzTx/>
              <a:buFontTx/>
            </a:pPr>
            <a:r>
              <a:rPr lang="en-US" altLang="zh-CN"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step4：识别循环结构</a:t>
            </a:r>
            <a:r>
              <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，并归入集合</a:t>
            </a:r>
            <a:r>
              <a:rPr lang="en-US" altLang="zh-CN" sz="1600" b="1" i="1">
                <a:solidFill>
                  <a:srgbClr val="FF0000"/>
                </a:solidFill>
                <a:latin typeface="Times New Roman" panose="02020603050405020304" pitchFamily="18" charset="0"/>
                <a:cs typeface="Times New Roman" panose="02020603050405020304" pitchFamily="18" charset="0"/>
              </a:rPr>
              <a:t>W</a:t>
            </a:r>
            <a:r>
              <a:rPr lang="zh-CN" altLang="en-US" sz="1600" b="1">
                <a:solidFill>
                  <a:srgbClr val="FF0000"/>
                </a:solidFill>
                <a:latin typeface="微软雅黑" panose="020B0503020204020204" pitchFamily="34" charset="-122"/>
                <a:ea typeface="微软雅黑" panose="020B0503020204020204" pitchFamily="34" charset="-122"/>
              </a:rPr>
              <a:t>，挖掘循环结构的起点、终点及具有自循环关系的活动结点。</a:t>
            </a:r>
            <a:r>
              <a:rPr lang="zh-CN" altLang="en-US" b="1">
                <a:solidFill>
                  <a:srgbClr val="FF0000"/>
                </a:solidFill>
                <a:latin typeface="微软雅黑" panose="020B0503020204020204" pitchFamily="34" charset="-122"/>
                <a:ea typeface="微软雅黑" panose="020B0503020204020204" pitchFamily="34" charset="-122"/>
              </a:rPr>
              <a:t></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马尔科夫流程挖掘</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5" name="文本框 4"/>
          <p:cNvSpPr txBox="1"/>
          <p:nvPr/>
        </p:nvSpPr>
        <p:spPr>
          <a:xfrm>
            <a:off x="368935" y="1285240"/>
            <a:ext cx="7505065" cy="1087755"/>
          </a:xfrm>
          <a:prstGeom prst="rect">
            <a:avLst/>
          </a:prstGeom>
          <a:noFill/>
        </p:spPr>
        <p:txBody>
          <a:bodyPr wrap="none" rtlCol="0" anchor="t">
            <a:spAutoFit/>
          </a:bodyPr>
          <a:p>
            <a:pPr algn="l" fontAlgn="auto">
              <a:lnSpc>
                <a:spcPct val="120000"/>
              </a:lnSpc>
            </a:pP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）过程形式化表示算法的设计</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可参照</a:t>
            </a:r>
            <a:r>
              <a:rPr lang="en-US" altLang="zh-CN">
                <a:latin typeface="微软雅黑" panose="020B0503020204020204" pitchFamily="34" charset="-122"/>
                <a:ea typeface="微软雅黑" panose="020B0503020204020204" pitchFamily="34" charset="-122"/>
                <a:cs typeface="微软雅黑" panose="020B0503020204020204" pitchFamily="34" charset="-122"/>
              </a:rPr>
              <a:t>α</a:t>
            </a:r>
            <a:r>
              <a:rPr lang="zh-CN" altLang="en-US">
                <a:latin typeface="微软雅黑" panose="020B0503020204020204" pitchFamily="34" charset="-122"/>
                <a:ea typeface="微软雅黑" panose="020B0503020204020204" pitchFamily="34" charset="-122"/>
                <a:cs typeface="微软雅黑" panose="020B0503020204020204" pitchFamily="34" charset="-122"/>
              </a:rPr>
              <a:t>算法生成工作流网的核心的思想，可生成对应的</a:t>
            </a:r>
            <a:r>
              <a:rPr lang="en-US" altLang="zh-CN">
                <a:latin typeface="微软雅黑" panose="020B0503020204020204" pitchFamily="34" charset="-122"/>
                <a:ea typeface="微软雅黑" panose="020B0503020204020204" pitchFamily="34" charset="-122"/>
                <a:cs typeface="微软雅黑" panose="020B0503020204020204" pitchFamily="34" charset="-122"/>
              </a:rPr>
              <a:t>WF-net</a:t>
            </a:r>
            <a:r>
              <a:rPr lang="zh-CN" altLang="en-US">
                <a:latin typeface="微软雅黑" panose="020B0503020204020204" pitchFamily="34" charset="-122"/>
                <a:ea typeface="微软雅黑" panose="020B0503020204020204" pitchFamily="34" charset="-122"/>
                <a:cs typeface="微软雅黑" panose="020B0503020204020204" pitchFamily="34" charset="-122"/>
              </a:rPr>
              <a:t>模型；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2.网络图的过程形式化表示算法DirectedNet(X，W')</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981325" y="2372995"/>
            <a:ext cx="6038850" cy="4344035"/>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10765" y="1548130"/>
            <a:ext cx="7876540" cy="3749675"/>
          </a:xfrm>
          <a:prstGeom prst="rect">
            <a:avLst/>
          </a:prstGeom>
        </p:spPr>
        <p:txBody>
          <a:bodyPr wrap="square">
            <a:spAutoFit/>
          </a:bodyPr>
          <a:lstStyle/>
          <a:p>
            <a:pPr marL="800100" lvl="1" indent="-342900">
              <a:lnSpc>
                <a:spcPct val="154000"/>
              </a:lnSpc>
              <a:spcBef>
                <a:spcPct val="20000"/>
              </a:spcBef>
              <a:buFont typeface="Wingdings" panose="05000000000000000000" pitchFamily="2" charset="2"/>
              <a:buChar char="Ø"/>
            </a:pPr>
            <a:r>
              <a:rPr lang="en-US" altLang="zh-CN" sz="2800" dirty="0">
                <a:solidFill>
                  <a:schemeClr val="accent1">
                    <a:lumMod val="50000"/>
                  </a:schemeClr>
                </a:solidFill>
                <a:latin typeface="Cambria" panose="02040503050406030204" pitchFamily="18" charset="0"/>
                <a:ea typeface="微软雅黑" panose="020B0503020204020204" pitchFamily="34" charset="-122"/>
              </a:rPr>
              <a:t>1.</a:t>
            </a:r>
            <a:r>
              <a:rPr lang="zh-CN" altLang="en-US" sz="2800" dirty="0">
                <a:solidFill>
                  <a:schemeClr val="accent1">
                    <a:lumMod val="50000"/>
                  </a:schemeClr>
                </a:solidFill>
                <a:latin typeface="Cambria" panose="02040503050406030204" pitchFamily="18" charset="0"/>
                <a:ea typeface="微软雅黑" panose="020B0503020204020204" pitchFamily="34" charset="-122"/>
              </a:rPr>
              <a:t>流程挖掘介绍</a:t>
            </a:r>
            <a:endParaRPr lang="zh-CN" altLang="en-US" sz="2800" dirty="0">
              <a:solidFill>
                <a:schemeClr val="accent1">
                  <a:lumMod val="50000"/>
                </a:schemeClr>
              </a:solidFill>
              <a:latin typeface="Cambria" panose="02040503050406030204" pitchFamily="18" charset="0"/>
              <a:ea typeface="微软雅黑" panose="020B0503020204020204" pitchFamily="34" charset="-122"/>
            </a:endParaRPr>
          </a:p>
          <a:p>
            <a:pPr marL="800100" lvl="1" indent="-342900">
              <a:lnSpc>
                <a:spcPct val="154000"/>
              </a:lnSpc>
              <a:spcBef>
                <a:spcPct val="20000"/>
              </a:spcBef>
              <a:buFont typeface="Wingdings" panose="05000000000000000000" pitchFamily="2" charset="2"/>
              <a:buChar char="Ø"/>
            </a:pPr>
            <a:r>
              <a:rPr lang="en-US" altLang="zh-CN" sz="2800" dirty="0">
                <a:solidFill>
                  <a:schemeClr val="accent1">
                    <a:lumMod val="50000"/>
                  </a:schemeClr>
                </a:solidFill>
                <a:latin typeface="Cambria" panose="02040503050406030204" pitchFamily="18" charset="0"/>
                <a:ea typeface="微软雅黑" panose="020B0503020204020204" pitchFamily="34" charset="-122"/>
              </a:rPr>
              <a:t>2.</a:t>
            </a:r>
            <a:r>
              <a:rPr lang="zh-CN" altLang="en-US" sz="2800" dirty="0">
                <a:solidFill>
                  <a:schemeClr val="accent1">
                    <a:lumMod val="50000"/>
                  </a:schemeClr>
                </a:solidFill>
                <a:latin typeface="Cambria" panose="02040503050406030204" pitchFamily="18" charset="0"/>
                <a:ea typeface="微软雅黑" panose="020B0503020204020204" pitchFamily="34" charset="-122"/>
              </a:rPr>
              <a:t>相关概念介绍</a:t>
            </a:r>
            <a:endParaRPr lang="zh-CN" altLang="en-US" sz="2800" dirty="0">
              <a:solidFill>
                <a:schemeClr val="accent1">
                  <a:lumMod val="50000"/>
                </a:schemeClr>
              </a:solidFill>
              <a:latin typeface="Cambria" panose="02040503050406030204" pitchFamily="18" charset="0"/>
              <a:ea typeface="微软雅黑" panose="020B0503020204020204" pitchFamily="34" charset="-122"/>
            </a:endParaRPr>
          </a:p>
          <a:p>
            <a:pPr marL="800100" lvl="1" indent="-342900">
              <a:lnSpc>
                <a:spcPct val="154000"/>
              </a:lnSpc>
              <a:spcBef>
                <a:spcPct val="20000"/>
              </a:spcBef>
              <a:buFont typeface="Wingdings" panose="05000000000000000000" pitchFamily="2" charset="2"/>
              <a:buChar char="Ø"/>
            </a:pPr>
            <a:r>
              <a:rPr lang="en-US" altLang="zh-CN" sz="2800" dirty="0">
                <a:solidFill>
                  <a:schemeClr val="accent1">
                    <a:lumMod val="50000"/>
                  </a:schemeClr>
                </a:solidFill>
                <a:latin typeface="Cambria" panose="02040503050406030204" pitchFamily="18" charset="0"/>
                <a:ea typeface="微软雅黑" panose="020B0503020204020204" pitchFamily="34" charset="-122"/>
              </a:rPr>
              <a:t>3.</a:t>
            </a:r>
            <a:r>
              <a:rPr lang="zh-CN" altLang="en-US" sz="2800" dirty="0">
                <a:solidFill>
                  <a:schemeClr val="accent1">
                    <a:lumMod val="50000"/>
                  </a:schemeClr>
                </a:solidFill>
                <a:latin typeface="Cambria" panose="02040503050406030204" pitchFamily="18" charset="0"/>
                <a:ea typeface="微软雅黑" panose="020B0503020204020204" pitchFamily="34" charset="-122"/>
              </a:rPr>
              <a:t>流程挖掘传统算法</a:t>
            </a:r>
            <a:endParaRPr lang="zh-CN" altLang="en-US" sz="2800" dirty="0">
              <a:solidFill>
                <a:schemeClr val="accent1">
                  <a:lumMod val="50000"/>
                </a:schemeClr>
              </a:solidFill>
              <a:latin typeface="Cambria" panose="02040503050406030204" pitchFamily="18" charset="0"/>
              <a:ea typeface="微软雅黑" panose="020B0503020204020204" pitchFamily="34" charset="-122"/>
            </a:endParaRPr>
          </a:p>
          <a:p>
            <a:pPr marL="800100" lvl="1" indent="-342900">
              <a:lnSpc>
                <a:spcPct val="154000"/>
              </a:lnSpc>
              <a:spcBef>
                <a:spcPct val="20000"/>
              </a:spcBef>
              <a:buFont typeface="Wingdings" panose="05000000000000000000" pitchFamily="2" charset="2"/>
              <a:buChar char="Ø"/>
            </a:pPr>
            <a:r>
              <a:rPr lang="en-US" altLang="zh-CN" sz="2800" dirty="0">
                <a:solidFill>
                  <a:schemeClr val="accent1">
                    <a:lumMod val="50000"/>
                  </a:schemeClr>
                </a:solidFill>
                <a:latin typeface="Cambria" panose="02040503050406030204" pitchFamily="18" charset="0"/>
                <a:ea typeface="微软雅黑" panose="020B0503020204020204" pitchFamily="34" charset="-122"/>
              </a:rPr>
              <a:t>4.基于计算智能和机器学习的算法</a:t>
            </a:r>
            <a:endParaRPr lang="en-US" altLang="zh-CN" sz="2800" dirty="0">
              <a:solidFill>
                <a:schemeClr val="accent1">
                  <a:lumMod val="50000"/>
                </a:schemeClr>
              </a:solidFill>
              <a:latin typeface="Cambria" panose="02040503050406030204" pitchFamily="18" charset="0"/>
              <a:ea typeface="微软雅黑" panose="020B0503020204020204" pitchFamily="34" charset="-122"/>
            </a:endParaRPr>
          </a:p>
          <a:p>
            <a:pPr marL="800100" lvl="1" indent="-342900">
              <a:lnSpc>
                <a:spcPct val="154000"/>
              </a:lnSpc>
              <a:spcBef>
                <a:spcPct val="20000"/>
              </a:spcBef>
              <a:buFont typeface="Wingdings" panose="05000000000000000000" pitchFamily="2" charset="2"/>
              <a:buChar char="Ø"/>
            </a:pPr>
            <a:r>
              <a:rPr lang="en-US" altLang="zh-CN" sz="2800" dirty="0">
                <a:solidFill>
                  <a:schemeClr val="accent1">
                    <a:lumMod val="50000"/>
                  </a:schemeClr>
                </a:solidFill>
                <a:latin typeface="Cambria" panose="02040503050406030204" pitchFamily="18" charset="0"/>
                <a:ea typeface="微软雅黑" panose="020B0503020204020204" pitchFamily="34" charset="-122"/>
                <a:sym typeface="+mn-ea"/>
              </a:rPr>
              <a:t>5.</a:t>
            </a:r>
            <a:r>
              <a:rPr lang="zh-CN" altLang="en-US" sz="2800" dirty="0">
                <a:solidFill>
                  <a:schemeClr val="accent1">
                    <a:lumMod val="50000"/>
                  </a:schemeClr>
                </a:solidFill>
                <a:latin typeface="Cambria" panose="02040503050406030204" pitchFamily="18" charset="0"/>
                <a:ea typeface="微软雅黑" panose="020B0503020204020204" pitchFamily="34" charset="-122"/>
                <a:sym typeface="+mn-ea"/>
              </a:rPr>
              <a:t>算法比较</a:t>
            </a:r>
            <a:endParaRPr lang="zh-CN" altLang="en-US" sz="2800" dirty="0">
              <a:solidFill>
                <a:schemeClr val="accent1">
                  <a:lumMod val="50000"/>
                </a:schemeClr>
              </a:solidFill>
              <a:latin typeface="Cambria" panose="02040503050406030204" pitchFamily="18" charset="0"/>
              <a:ea typeface="微软雅黑" panose="020B0503020204020204" pitchFamily="34" charset="-122"/>
              <a:sym typeface="+mn-ea"/>
            </a:endParaRPr>
          </a:p>
        </p:txBody>
      </p:sp>
      <p:sp>
        <p:nvSpPr>
          <p:cNvPr id="12" name="矩形 11"/>
          <p:cNvSpPr/>
          <p:nvPr/>
        </p:nvSpPr>
        <p:spPr>
          <a:xfrm flipV="1">
            <a:off x="252925" y="596585"/>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MH_Others_1"/>
          <p:cNvSpPr/>
          <p:nvPr/>
        </p:nvSpPr>
        <p:spPr>
          <a:xfrm>
            <a:off x="252925" y="1536399"/>
            <a:ext cx="1178832" cy="1166158"/>
          </a:xfrm>
          <a:prstGeom prst="hexagon">
            <a:avLst/>
          </a:prstGeom>
          <a:noFill/>
          <a:ln w="12700" cap="flat" cmpd="sng" algn="ctr">
            <a:noFill/>
            <a:prstDash val="solid"/>
            <a:miter lim="800000"/>
          </a:ln>
          <a:effectLst/>
        </p:spPr>
        <p:txBody>
          <a:bodyPr bIns="1800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r>
              <a:rPr lang="zh-CN" altLang="en-US" sz="7200" b="1" kern="0" dirty="0">
                <a:ln>
                  <a:solidFill>
                    <a:srgbClr val="FFFFFF"/>
                  </a:solidFill>
                </a:ln>
                <a:solidFill>
                  <a:schemeClr val="tx2">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a:t>
            </a:r>
            <a:endParaRPr lang="zh-CN" altLang="en-US" sz="7200" b="1" kern="0" dirty="0">
              <a:ln>
                <a:solidFill>
                  <a:srgbClr val="FFFFFF"/>
                </a:solidFill>
              </a:ln>
              <a:solidFill>
                <a:schemeClr val="tx2">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MH_Others_2"/>
          <p:cNvSpPr/>
          <p:nvPr/>
        </p:nvSpPr>
        <p:spPr>
          <a:xfrm>
            <a:off x="961520" y="2437247"/>
            <a:ext cx="772342" cy="764498"/>
          </a:xfrm>
          <a:prstGeom prst="ellipse">
            <a:avLst/>
          </a:prstGeom>
          <a:noFill/>
          <a:ln w="12700" cap="flat" cmpd="sng" algn="ctr">
            <a:noFill/>
            <a:prstDash val="solid"/>
            <a:miter lim="800000"/>
          </a:ln>
          <a:effectLst/>
        </p:spPr>
        <p:txBody>
          <a:bodyPr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r>
              <a:rPr lang="zh-CN" altLang="en-US" sz="5400" b="1" kern="0" dirty="0">
                <a:ln>
                  <a:solidFill>
                    <a:srgbClr val="FFFFFF"/>
                  </a:solidFill>
                </a:ln>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录</a:t>
            </a:r>
            <a:endParaRPr lang="zh-CN" altLang="en-US" sz="5400" b="1" kern="0" dirty="0">
              <a:ln>
                <a:solidFill>
                  <a:srgbClr val="FFFFFF"/>
                </a:solidFill>
              </a:ln>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MH_Others_3"/>
          <p:cNvSpPr txBox="1"/>
          <p:nvPr/>
        </p:nvSpPr>
        <p:spPr>
          <a:xfrm rot="5400000">
            <a:off x="-1015875" y="3929351"/>
            <a:ext cx="3484512" cy="584775"/>
          </a:xfrm>
          <a:prstGeom prst="rect">
            <a:avLst/>
          </a:prstGeom>
          <a:noFill/>
        </p:spPr>
        <p:txBody>
          <a:bodyPr vert="horz" wrap="none"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r>
              <a:rPr lang="en-US" altLang="zh-CN" sz="3600" kern="0" spc="500" dirty="0">
                <a:solidFill>
                  <a:schemeClr val="accent1">
                    <a:lumMod val="75000"/>
                  </a:schemeClr>
                </a:solidFill>
                <a:latin typeface="华文细黑" panose="02010600040101010101" pitchFamily="2" charset="-122"/>
                <a:ea typeface="华文细黑" panose="02010600040101010101" pitchFamily="2" charset="-122"/>
              </a:rPr>
              <a:t>CONTENTS</a:t>
            </a:r>
            <a:endParaRPr lang="zh-CN" altLang="en-US" sz="3200" kern="0" spc="500" dirty="0">
              <a:solidFill>
                <a:schemeClr val="accent1">
                  <a:lumMod val="75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0" y="66530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4.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遗传算法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6" name="文本框 5"/>
          <p:cNvSpPr txBox="1"/>
          <p:nvPr/>
        </p:nvSpPr>
        <p:spPr>
          <a:xfrm>
            <a:off x="368935" y="1374140"/>
            <a:ext cx="9933305" cy="1419860"/>
          </a:xfrm>
          <a:prstGeom prst="rect">
            <a:avLst/>
          </a:prstGeom>
          <a:noFill/>
        </p:spPr>
        <p:txBody>
          <a:bodyPr wrap="square" rtlCol="0" anchor="t">
            <a:spAutoFit/>
          </a:bodyPr>
          <a:p>
            <a:pPr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要想把遗传算法用于流程挖掘，需要解决以下几个问题：</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流程模型的表示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适应度的定义</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遗传算子(选择、交叉、变异)的定义。</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32765" y="3086735"/>
            <a:ext cx="1989455" cy="423545"/>
          </a:xfrm>
          <a:prstGeom prst="rect">
            <a:avLst/>
          </a:prstGeom>
          <a:noFill/>
        </p:spPr>
        <p:txBody>
          <a:bodyPr wrap="none" rtlCol="0" anchor="t">
            <a:spAutoFit/>
          </a:bodyPr>
          <a:p>
            <a:pPr algn="l">
              <a:lnSpc>
                <a:spcPct val="120000"/>
              </a:lnSpc>
              <a:buClrTx/>
              <a:buSzTx/>
              <a:buNone/>
            </a:pP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1.流程模型的表示</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368935" y="3455035"/>
            <a:ext cx="10694035" cy="1419860"/>
          </a:xfrm>
          <a:prstGeom prst="rect">
            <a:avLst/>
          </a:prstGeom>
          <a:noFill/>
        </p:spPr>
        <p:txBody>
          <a:bodyPr wrap="square" rtlCol="0" anchor="t">
            <a:spAutoFit/>
          </a:bodyPr>
          <a:p>
            <a:pPr algn="l">
              <a:lnSpc>
                <a:spcPct val="120000"/>
              </a:lnSpc>
              <a:buClrTx/>
              <a:buSzTx/>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为了使用遗传算法，我们需要表示个体，每一个个体对应一个可能的流程模型。在这种环境下用 petri 网表示模型是很不方便的，主要原因是库所不能直接从日志中获取。因此产生初始群体，定义遗传操作，描绘 AND/OR分支/聚合的组合都变得很困难。</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在包含静态变迁，即不可见任务时，C-net会比Petri-net更具一致性。</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784225" y="5332095"/>
            <a:ext cx="7157085" cy="755650"/>
          </a:xfrm>
          <a:prstGeom prst="rect">
            <a:avLst/>
          </a:prstGeom>
          <a:noFill/>
        </p:spPr>
        <p:txBody>
          <a:bodyPr wrap="square" rtlCol="0">
            <a:spAutoFit/>
          </a:bodyPr>
          <a:p>
            <a:pPr algn="l">
              <a:lnSpc>
                <a:spcPct val="120000"/>
              </a:lnSpc>
              <a:buClrTx/>
              <a:buSzTx/>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Petri-net与C-net的关联与区别可查阅</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[1]冯明勇. 基于遗传算法流程挖掘的研究[D].吉林大学,2010.</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4.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遗传算法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5" name="文本框 4"/>
          <p:cNvSpPr txBox="1"/>
          <p:nvPr/>
        </p:nvSpPr>
        <p:spPr>
          <a:xfrm>
            <a:off x="368935" y="1374140"/>
            <a:ext cx="10694035" cy="1032510"/>
          </a:xfrm>
          <a:prstGeom prst="rect">
            <a:avLst/>
          </a:prstGeom>
          <a:noFill/>
        </p:spPr>
        <p:txBody>
          <a:bodyPr wrap="square" rtlCol="0" anchor="t">
            <a:spAutoFit/>
          </a:bodyPr>
          <a:p>
            <a:pPr fontAlgn="auto">
              <a:lnSpc>
                <a:spcPct val="120000"/>
              </a:lnSpc>
            </a:pP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因果矩阵</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C-net</a:t>
            </a:r>
            <a:endPar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把一个流程模型看做一个带有布尔表达式来关联行和列的概念性的矩阵，表示出了活动间的因果关系</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87020" y="2378075"/>
            <a:ext cx="5362575" cy="2085340"/>
          </a:xfrm>
          <a:prstGeom prst="rect">
            <a:avLst/>
          </a:prstGeom>
        </p:spPr>
      </p:pic>
      <p:pic>
        <p:nvPicPr>
          <p:cNvPr id="8" name="图片 7"/>
          <p:cNvPicPr>
            <a:picLocks noChangeAspect="1"/>
          </p:cNvPicPr>
          <p:nvPr/>
        </p:nvPicPr>
        <p:blipFill>
          <a:blip r:embed="rId3"/>
          <a:stretch>
            <a:fillRect/>
          </a:stretch>
        </p:blipFill>
        <p:spPr>
          <a:xfrm>
            <a:off x="187325" y="4544695"/>
            <a:ext cx="6616700" cy="2169160"/>
          </a:xfrm>
          <a:prstGeom prst="rect">
            <a:avLst/>
          </a:prstGeom>
        </p:spPr>
      </p:pic>
      <p:sp>
        <p:nvSpPr>
          <p:cNvPr id="9" name="文本框 8"/>
          <p:cNvSpPr txBox="1"/>
          <p:nvPr/>
        </p:nvSpPr>
        <p:spPr>
          <a:xfrm>
            <a:off x="5304790" y="2969895"/>
            <a:ext cx="6096000" cy="1751965"/>
          </a:xfrm>
          <a:prstGeom prst="rect">
            <a:avLst/>
          </a:prstGeom>
          <a:noFill/>
        </p:spPr>
        <p:txBody>
          <a:bodyPr wrap="square" rtlCol="0" anchor="t">
            <a:spAutoFit/>
          </a:bodyPr>
          <a:p>
            <a:pPr algn="l">
              <a:lnSpc>
                <a:spcPct val="120000"/>
              </a:lnSpc>
              <a:buClrTx/>
              <a:buSzTx/>
              <a:buNone/>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约束1,2表明 </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C </a:t>
            </a:r>
            <a:r>
              <a:rPr lang="zh-CN" altLang="en-US">
                <a:latin typeface="Times New Roman" panose="02020603050405020304" pitchFamily="18" charset="0"/>
                <a:ea typeface="微软雅黑" panose="020B0503020204020204" pitchFamily="34" charset="-122"/>
                <a:cs typeface="Times New Roman" panose="02020603050405020304" pitchFamily="18" charset="0"/>
              </a:rPr>
              <a:t>可以从</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 I </a:t>
            </a:r>
            <a:r>
              <a:rPr lang="zh-CN" altLang="en-US">
                <a:latin typeface="Times New Roman" panose="02020603050405020304" pitchFamily="18" charset="0"/>
                <a:ea typeface="微软雅黑" panose="020B0503020204020204" pitchFamily="34" charset="-122"/>
                <a:cs typeface="Times New Roman" panose="02020603050405020304" pitchFamily="18" charset="0"/>
              </a:rPr>
              <a:t>和 </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a:latin typeface="Times New Roman" panose="02020603050405020304" pitchFamily="18" charset="0"/>
                <a:ea typeface="微软雅黑" panose="020B0503020204020204" pitchFamily="34" charset="-122"/>
                <a:cs typeface="Times New Roman" panose="02020603050405020304" pitchFamily="18" charset="0"/>
              </a:rPr>
              <a:t> 中取得，它的主要意图是确保 </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 O</a:t>
            </a:r>
            <a:r>
              <a:rPr lang="zh-CN" altLang="en-US">
                <a:latin typeface="Times New Roman" panose="02020603050405020304" pitchFamily="18" charset="0"/>
                <a:ea typeface="微软雅黑" panose="020B0503020204020204" pitchFamily="34" charset="-122"/>
                <a:cs typeface="Times New Roman" panose="02020603050405020304" pitchFamily="18" charset="0"/>
              </a:rPr>
              <a:t> 之间的一致性。</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0000"/>
              </a:lnSpc>
              <a:buClrTx/>
              <a:buSzTx/>
              <a:buNone/>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0000"/>
              </a:lnSpc>
              <a:buClrTx/>
              <a:buSzTx/>
              <a:buNone/>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约束3保证了 </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中的每个活动都在从开始活动</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i="1" baseline="-2500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i="1" baseline="-2500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到终止活动</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i="1">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i="1" baseline="-2500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i="1" baseline="-2500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的一条路径上。</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4.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遗传算法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pic>
        <p:nvPicPr>
          <p:cNvPr id="2" name="图片 1"/>
          <p:cNvPicPr>
            <a:picLocks noChangeAspect="1"/>
          </p:cNvPicPr>
          <p:nvPr/>
        </p:nvPicPr>
        <p:blipFill>
          <a:blip r:embed="rId2"/>
          <a:stretch>
            <a:fillRect/>
          </a:stretch>
        </p:blipFill>
        <p:spPr>
          <a:xfrm>
            <a:off x="0" y="2093595"/>
            <a:ext cx="6286500" cy="3619500"/>
          </a:xfrm>
          <a:prstGeom prst="rect">
            <a:avLst/>
          </a:prstGeom>
        </p:spPr>
      </p:pic>
      <p:pic>
        <p:nvPicPr>
          <p:cNvPr id="3" name="图片 2"/>
          <p:cNvPicPr>
            <a:picLocks noChangeAspect="1"/>
          </p:cNvPicPr>
          <p:nvPr/>
        </p:nvPicPr>
        <p:blipFill>
          <a:blip r:embed="rId3"/>
          <a:stretch>
            <a:fillRect/>
          </a:stretch>
        </p:blipFill>
        <p:spPr>
          <a:xfrm>
            <a:off x="6286500" y="2093595"/>
            <a:ext cx="5905500" cy="3678555"/>
          </a:xfrm>
          <a:prstGeom prst="rect">
            <a:avLst/>
          </a:prstGeom>
        </p:spPr>
      </p:pic>
      <p:sp>
        <p:nvSpPr>
          <p:cNvPr id="4" name="文本框 3"/>
          <p:cNvSpPr txBox="1"/>
          <p:nvPr/>
        </p:nvSpPr>
        <p:spPr>
          <a:xfrm>
            <a:off x="462280" y="1457325"/>
            <a:ext cx="5252085"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2.</a:t>
            </a:r>
            <a:r>
              <a:rPr lang="zh-CN" altLang="en-US" b="1">
                <a:solidFill>
                  <a:srgbClr val="FF0000"/>
                </a:solidFill>
                <a:latin typeface="微软雅黑" panose="020B0503020204020204" pitchFamily="34" charset="-122"/>
                <a:ea typeface="微软雅黑" panose="020B0503020204020204" pitchFamily="34" charset="-122"/>
              </a:rPr>
              <a:t>适应度函数的定义</a:t>
            </a:r>
            <a:endParaRPr lang="zh-CN" altLang="en-US" b="1">
              <a:solidFill>
                <a:srgbClr val="FF000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272030" y="2423160"/>
            <a:ext cx="24352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62280" y="5981065"/>
            <a:ext cx="8940165" cy="645160"/>
          </a:xfrm>
          <a:prstGeom prst="rect">
            <a:avLst/>
          </a:prstGeom>
          <a:noFill/>
        </p:spPr>
        <p:txBody>
          <a:bodyPr wrap="square" rtlCol="0" anchor="t">
            <a:spAutoFit/>
          </a:bodyPr>
          <a:p>
            <a:r>
              <a:rPr lang="zh-CN" altLang="en-US">
                <a:latin typeface="Times New Roman" panose="02020603050405020304" pitchFamily="18" charset="0"/>
                <a:cs typeface="Times New Roman" panose="02020603050405020304" pitchFamily="18" charset="0"/>
              </a:rPr>
              <a:t>Medeiros A K ,  Weijters A J ,  Aalst W M . Genetic process mining: an experimental evaluation[J]. Kluwer Academic Publishers, 2007(2).</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4. </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遗传算法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pic>
        <p:nvPicPr>
          <p:cNvPr id="6" name="图片 5"/>
          <p:cNvPicPr>
            <a:picLocks noChangeAspect="1"/>
          </p:cNvPicPr>
          <p:nvPr/>
        </p:nvPicPr>
        <p:blipFill>
          <a:blip r:embed="rId2"/>
          <a:stretch>
            <a:fillRect/>
          </a:stretch>
        </p:blipFill>
        <p:spPr>
          <a:xfrm>
            <a:off x="578485" y="1454150"/>
            <a:ext cx="9848215" cy="4873625"/>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61085" y="1094740"/>
            <a:ext cx="8006715" cy="2072640"/>
          </a:xfrm>
          <a:prstGeom prst="rect">
            <a:avLst/>
          </a:prstGeom>
        </p:spPr>
      </p:pic>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4. </a:t>
            </a:r>
            <a:r>
              <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遗传算法</a:t>
            </a:r>
            <a:endPar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3" name="文本框 2"/>
          <p:cNvSpPr txBox="1"/>
          <p:nvPr/>
        </p:nvSpPr>
        <p:spPr>
          <a:xfrm>
            <a:off x="475615" y="1579880"/>
            <a:ext cx="314325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杂交</a:t>
            </a: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489585" y="4069715"/>
            <a:ext cx="144208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变异</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330325" y="3193415"/>
            <a:ext cx="7176770" cy="3547110"/>
          </a:xfrm>
          <a:prstGeom prst="rect">
            <a:avLst/>
          </a:prstGeom>
        </p:spPr>
      </p:pic>
      <p:sp>
        <p:nvSpPr>
          <p:cNvPr id="104" name="文本框 103"/>
          <p:cNvSpPr txBox="1"/>
          <p:nvPr/>
        </p:nvSpPr>
        <p:spPr>
          <a:xfrm>
            <a:off x="8506460" y="1579880"/>
            <a:ext cx="3423285" cy="1419860"/>
          </a:xfrm>
          <a:prstGeom prst="rect">
            <a:avLst/>
          </a:prstGeom>
          <a:noFill/>
          <a:ln w="9525">
            <a:noFill/>
          </a:ln>
        </p:spPr>
        <p:txBody>
          <a:bodyPr wrap="square">
            <a:spAutoFit/>
          </a:bodyPr>
          <a:p>
            <a:pPr indent="0" fontAlgn="auto">
              <a:lnSpc>
                <a:spcPct val="120000"/>
              </a:lnSpc>
            </a:pPr>
            <a:r>
              <a:rPr lang="zh-CN" b="0">
                <a:latin typeface="微软雅黑" panose="020B0503020204020204" pitchFamily="34" charset="-122"/>
                <a:ea typeface="微软雅黑" panose="020B0503020204020204" pitchFamily="34" charset="-122"/>
              </a:rPr>
              <a:t>轮盘赌选择又称比例选择方法．其基本思想是：各个个体被选中的概率与其适应度大小成正比。</a:t>
            </a:r>
            <a:endParaRPr lang="zh-CN" altLang="en-US" b="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4. </a:t>
            </a:r>
            <a:r>
              <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模糊挖掘</a:t>
            </a:r>
            <a:endPar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6" name="文本框 5"/>
          <p:cNvSpPr txBox="1"/>
          <p:nvPr/>
        </p:nvSpPr>
        <p:spPr>
          <a:xfrm>
            <a:off x="495935" y="1377315"/>
            <a:ext cx="11198225" cy="1087755"/>
          </a:xfrm>
          <a:prstGeom prst="rect">
            <a:avLst/>
          </a:prstGeom>
          <a:noFill/>
        </p:spPr>
        <p:txBody>
          <a:bodyPr wrap="square" rtlCol="0" anchor="t">
            <a:spAutoFit/>
          </a:bodyPr>
          <a:p>
            <a:pPr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传统流程挖掘技术有很多显现或者隐含的假设，使其在结构化流程上表现良好，但应用于结构化程度低的流程，无法提供具有洞察力的模型。这不是说传统技术挖掘的模型不正确，而是挖掘的模型显示了所有细节，没有从事件日志本身提供任何有意义的抽象。</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73685" y="2750820"/>
            <a:ext cx="8391525" cy="3762375"/>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4. </a:t>
            </a:r>
            <a:r>
              <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模糊挖掘</a:t>
            </a:r>
            <a:endPar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6" name="文本框 5"/>
          <p:cNvSpPr txBox="1"/>
          <p:nvPr/>
        </p:nvSpPr>
        <p:spPr>
          <a:xfrm>
            <a:off x="246380" y="1175385"/>
            <a:ext cx="11280140" cy="5682615"/>
          </a:xfrm>
          <a:prstGeom prst="rect">
            <a:avLst/>
          </a:prstGeom>
          <a:noFill/>
        </p:spPr>
        <p:txBody>
          <a:bodyPr wrap="square" rtlCol="0" anchor="t">
            <a:spAutoFit/>
          </a:bodyPr>
          <a:p>
            <a:pPr fontAlgn="auto">
              <a:lnSpc>
                <a:spcPct val="120000"/>
              </a:lnSpc>
            </a:pP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 首先创建初始模型</a:t>
            </a:r>
            <a:endPar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将日志中的所有事件类型都被转换为活动节点</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其重要性由一元重要性来表示</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对于事件类之间的优先关系</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采用相应的有向边进行连接</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这条边由二元重要性和相关性来描述</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p>
          <a:p>
            <a:pPr algn="l">
              <a:lnSpc>
                <a:spcPct val="120000"/>
              </a:lnSpc>
              <a:buClrTx/>
              <a:buSzTx/>
              <a:buNone/>
            </a:pP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2.计算相对重要性和相关性</a:t>
            </a:r>
            <a:endPar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一元重要性度量由sig()函数给出，sig(A,B)为B在</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A后</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发生的频率</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相关性度量由cor()相关系数给出</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endPar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A对B的相对重要性：</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3.冲突处理</a:t>
            </a:r>
            <a:endPar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（1）冲突1：rel(A,B)与rel(B,A)的相对重要性</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性均超过先前设定的保留阈值</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则A → B</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B → A都将被保留</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20000"/>
              </a:lnSpc>
              <a:buClrTx/>
              <a:buSzTx/>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（2）冲突2：至少一个冲突关系的相对重要性低于该</a:t>
            </a:r>
            <a:r>
              <a:rPr lang="en-US" altLang="zh-CN">
                <a:latin typeface="微软雅黑" panose="020B0503020204020204" pitchFamily="34" charset="-122"/>
                <a:ea typeface="微软雅黑" panose="020B0503020204020204" pitchFamily="34" charset="-122"/>
                <a:cs typeface="微软雅黑" panose="020B0503020204020204" pitchFamily="34" charset="-122"/>
              </a:rPr>
              <a:t>阈值</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计算确定两个关系的相对重要性之间的偏移量。</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          如果偏移值超过先前设定的比率阈值, 则移除不重要的边。</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          偏移量计算：ofs(A,B)= |rel(A,B)−rel(B,A)|。</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（3）冲突3：至少一个关系的相对重要性低于保留阈值</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并且它们的偏移小于比率阈值</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          则两个边都从过程模型中移除</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449830" y="3707130"/>
            <a:ext cx="7562850" cy="619125"/>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4. </a:t>
            </a:r>
            <a:r>
              <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模糊挖掘</a:t>
            </a:r>
            <a:endPar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3" name="文本框 2"/>
          <p:cNvSpPr txBox="1"/>
          <p:nvPr/>
        </p:nvSpPr>
        <p:spPr>
          <a:xfrm>
            <a:off x="496570" y="1196975"/>
            <a:ext cx="11022330" cy="5405755"/>
          </a:xfrm>
          <a:prstGeom prst="rect">
            <a:avLst/>
          </a:prstGeom>
          <a:noFill/>
        </p:spPr>
        <p:txBody>
          <a:bodyPr wrap="square" rtlCol="0" anchor="t">
            <a:spAutoFit/>
          </a:bodyPr>
          <a:p>
            <a:pPr algn="l" fontAlgn="auto">
              <a:lnSpc>
                <a:spcPct val="120000"/>
              </a:lnSpc>
            </a:pP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4. </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边的过滤</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先定义可配置的效用比，即带有权重的考虑两活动之间的重要性和相关性，计算得到有效选取值</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Util</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后进行归一化得到</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Normal Util</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，再与设定参数删除值</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Co</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相比较，删除小于阈值的边。</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20000"/>
              </a:lnSpc>
            </a:pP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节点的抽象与聚合</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借鉴数据挖掘中的模糊聚类方法，模糊挖掘提出了结点聚集的方法，对于流程模型中重要性较低但是相关性却很高的多个结点采用聚集的方式，同时基于结点参数删除值的大小，移除孤立且重要性低的结点。</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20000"/>
              </a:lnSpc>
            </a:pP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第一步</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对重要性相对较低的结点建立一个初始集群</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Step</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1：对于一元重要性较低的结点，首先找到其最高相关性的邻居结点；</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Step</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2：如果邻居结点是一个集群结点，那么将该结点加入到集群中;</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Step 3：否则，创建一个新的集群结点，将该结点作为所创建的新集群的第一个结点元素。</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20000"/>
              </a:lnSpc>
            </a:pP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第二步</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减少集群的数量，聚集更大的集群，这一步主要是针对大多数只包含一个结点元素的集群。</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Step 1</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：首先，对每一个集群，确定该集群的前驱和后继是不是集群；</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Step</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2：如果该集群的前驱或后驱结点构成的是集群，那么合并相关性最高的集群并加入到该集群中;</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Step</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3</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：否则，如果该集群的前驱和后继都是具有一定规律的结点，那么该集群保持不变。</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5. </a:t>
            </a:r>
            <a:r>
              <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决策</a:t>
            </a:r>
            <a:r>
              <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挖掘</a:t>
            </a:r>
            <a:endPar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3" name="文本框 2"/>
          <p:cNvSpPr txBox="1"/>
          <p:nvPr/>
        </p:nvSpPr>
        <p:spPr>
          <a:xfrm>
            <a:off x="307975" y="1419225"/>
            <a:ext cx="9660255" cy="1918335"/>
          </a:xfrm>
          <a:prstGeom prst="rect">
            <a:avLst/>
          </a:prstGeom>
          <a:noFill/>
        </p:spPr>
        <p:txBody>
          <a:bodyPr wrap="square" rtlCol="0" anchor="t">
            <a:spAutoFit/>
          </a:bodyPr>
          <a:p>
            <a:pPr fontAlgn="auto">
              <a:lnSpc>
                <a:spcPct val="120000"/>
              </a:lnSpc>
            </a:pP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目前大多数工作流挖掘技术仅仅利用了一到两种数据信息进行过程模型构造。</a:t>
            </a:r>
            <a:endParaRPr lang="zh-CN" altLang="en-US">
              <a:latin typeface="微软雅黑" panose="020B0503020204020204" pitchFamily="34" charset="-122"/>
              <a:ea typeface="微软雅黑" panose="020B0503020204020204" pitchFamily="34" charset="-122"/>
            </a:endParaRPr>
          </a:p>
          <a:p>
            <a:pPr fontAlgn="auto">
              <a:lnSpc>
                <a:spcPct val="120000"/>
              </a:lnSpc>
            </a:pP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与过程模型关注控制流视图不同，决策规则挖掘关注的是工作流的案例视图，分析日志中各种数据信息如何影响具体的过程实例进行决策。</a:t>
            </a:r>
            <a:endParaRPr lang="zh-CN" altLang="en-US">
              <a:latin typeface="微软雅黑" panose="020B0503020204020204" pitchFamily="34" charset="-122"/>
              <a:ea typeface="微软雅黑" panose="020B0503020204020204" pitchFamily="34" charset="-122"/>
            </a:endParaRPr>
          </a:p>
          <a:p>
            <a:endParaRPr lang="zh-CN" altLang="en-US"/>
          </a:p>
          <a:p>
            <a:r>
              <a:rPr lang="zh-CN" altLang="en-US">
                <a:latin typeface="微软雅黑" panose="020B0503020204020204" pitchFamily="34" charset="-122"/>
                <a:ea typeface="微软雅黑" panose="020B0503020204020204" pitchFamily="34" charset="-122"/>
              </a:rPr>
              <a:t>相关定义</a:t>
            </a:r>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96520" y="3000375"/>
            <a:ext cx="5956300" cy="828040"/>
          </a:xfrm>
          <a:prstGeom prst="rect">
            <a:avLst/>
          </a:prstGeom>
        </p:spPr>
      </p:pic>
      <p:pic>
        <p:nvPicPr>
          <p:cNvPr id="5" name="图片 4"/>
          <p:cNvPicPr>
            <a:picLocks noChangeAspect="1"/>
          </p:cNvPicPr>
          <p:nvPr/>
        </p:nvPicPr>
        <p:blipFill>
          <a:blip r:embed="rId3"/>
          <a:stretch>
            <a:fillRect/>
          </a:stretch>
        </p:blipFill>
        <p:spPr>
          <a:xfrm>
            <a:off x="96520" y="3828415"/>
            <a:ext cx="5956935" cy="1040130"/>
          </a:xfrm>
          <a:prstGeom prst="rect">
            <a:avLst/>
          </a:prstGeom>
        </p:spPr>
      </p:pic>
      <p:pic>
        <p:nvPicPr>
          <p:cNvPr id="7" name="图片 6"/>
          <p:cNvPicPr>
            <a:picLocks noChangeAspect="1"/>
          </p:cNvPicPr>
          <p:nvPr/>
        </p:nvPicPr>
        <p:blipFill>
          <a:blip r:embed="rId4"/>
          <a:stretch>
            <a:fillRect/>
          </a:stretch>
        </p:blipFill>
        <p:spPr>
          <a:xfrm>
            <a:off x="246380" y="5031740"/>
            <a:ext cx="5807075" cy="697865"/>
          </a:xfrm>
          <a:prstGeom prst="rect">
            <a:avLst/>
          </a:prstGeom>
        </p:spPr>
      </p:pic>
      <p:pic>
        <p:nvPicPr>
          <p:cNvPr id="8" name="图片 7"/>
          <p:cNvPicPr>
            <a:picLocks noChangeAspect="1"/>
          </p:cNvPicPr>
          <p:nvPr/>
        </p:nvPicPr>
        <p:blipFill>
          <a:blip r:embed="rId5"/>
          <a:stretch>
            <a:fillRect/>
          </a:stretch>
        </p:blipFill>
        <p:spPr>
          <a:xfrm>
            <a:off x="307975" y="5729605"/>
            <a:ext cx="5744210" cy="724535"/>
          </a:xfrm>
          <a:prstGeom prst="rect">
            <a:avLst/>
          </a:prstGeom>
        </p:spPr>
      </p:pic>
      <p:pic>
        <p:nvPicPr>
          <p:cNvPr id="9" name="图片 8"/>
          <p:cNvPicPr>
            <a:picLocks noChangeAspect="1"/>
          </p:cNvPicPr>
          <p:nvPr/>
        </p:nvPicPr>
        <p:blipFill>
          <a:blip r:embed="rId6"/>
          <a:stretch>
            <a:fillRect/>
          </a:stretch>
        </p:blipFill>
        <p:spPr>
          <a:xfrm>
            <a:off x="7305675" y="2167255"/>
            <a:ext cx="4663440" cy="1772285"/>
          </a:xfrm>
          <a:prstGeom prst="rect">
            <a:avLst/>
          </a:prstGeom>
        </p:spPr>
      </p:pic>
      <p:pic>
        <p:nvPicPr>
          <p:cNvPr id="10" name="图片 9"/>
          <p:cNvPicPr>
            <a:picLocks noChangeAspect="1"/>
          </p:cNvPicPr>
          <p:nvPr/>
        </p:nvPicPr>
        <p:blipFill>
          <a:blip r:embed="rId7"/>
          <a:stretch>
            <a:fillRect/>
          </a:stretch>
        </p:blipFill>
        <p:spPr>
          <a:xfrm>
            <a:off x="6410960" y="3939540"/>
            <a:ext cx="3098800" cy="1669415"/>
          </a:xfrm>
          <a:prstGeom prst="rect">
            <a:avLst/>
          </a:prstGeom>
        </p:spPr>
      </p:pic>
      <p:pic>
        <p:nvPicPr>
          <p:cNvPr id="11" name="图片 10"/>
          <p:cNvPicPr>
            <a:picLocks noChangeAspect="1"/>
          </p:cNvPicPr>
          <p:nvPr/>
        </p:nvPicPr>
        <p:blipFill>
          <a:blip r:embed="rId8"/>
          <a:stretch>
            <a:fillRect/>
          </a:stretch>
        </p:blipFill>
        <p:spPr>
          <a:xfrm>
            <a:off x="8356600" y="5392420"/>
            <a:ext cx="3657600" cy="1465580"/>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5. </a:t>
            </a:r>
            <a:r>
              <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决策</a:t>
            </a:r>
            <a:r>
              <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挖掘</a:t>
            </a:r>
            <a:endPar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pic>
        <p:nvPicPr>
          <p:cNvPr id="3" name="图片 2"/>
          <p:cNvPicPr>
            <a:picLocks noChangeAspect="1"/>
          </p:cNvPicPr>
          <p:nvPr/>
        </p:nvPicPr>
        <p:blipFill>
          <a:blip r:embed="rId2"/>
          <a:stretch>
            <a:fillRect/>
          </a:stretch>
        </p:blipFill>
        <p:spPr>
          <a:xfrm>
            <a:off x="0" y="1374140"/>
            <a:ext cx="4777105" cy="4594860"/>
          </a:xfrm>
          <a:prstGeom prst="rect">
            <a:avLst/>
          </a:prstGeom>
        </p:spPr>
      </p:pic>
      <p:pic>
        <p:nvPicPr>
          <p:cNvPr id="4" name="图片 3"/>
          <p:cNvPicPr>
            <a:picLocks noChangeAspect="1"/>
          </p:cNvPicPr>
          <p:nvPr/>
        </p:nvPicPr>
        <p:blipFill>
          <a:blip r:embed="rId3"/>
          <a:stretch>
            <a:fillRect/>
          </a:stretch>
        </p:blipFill>
        <p:spPr>
          <a:xfrm>
            <a:off x="5624195" y="810260"/>
            <a:ext cx="4860290" cy="6035675"/>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矩形 17"/>
          <p:cNvSpPr/>
          <p:nvPr/>
        </p:nvSpPr>
        <p:spPr>
          <a:xfrm>
            <a:off x="0" y="66530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1.</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流程挖掘介绍</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22" name="内容占位符 2"/>
          <p:cNvSpPr txBox="1"/>
          <p:nvPr/>
        </p:nvSpPr>
        <p:spPr>
          <a:xfrm>
            <a:off x="639061" y="1454089"/>
            <a:ext cx="2406300" cy="5174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latin typeface="微软雅黑" panose="020B0503020204020204" pitchFamily="34" charset="-122"/>
              </a:rPr>
              <a:t>什么是流程挖掘？</a:t>
            </a:r>
            <a:endParaRPr lang="en-US" altLang="zh-CN" sz="2400" dirty="0">
              <a:latin typeface="微软雅黑" panose="020B0503020204020204" pitchFamily="34" charset="-122"/>
            </a:endParaRPr>
          </a:p>
        </p:txBody>
      </p:sp>
      <p:sp>
        <p:nvSpPr>
          <p:cNvPr id="2" name="文本框 1"/>
          <p:cNvSpPr txBox="1"/>
          <p:nvPr/>
        </p:nvSpPr>
        <p:spPr>
          <a:xfrm>
            <a:off x="902970" y="1956435"/>
            <a:ext cx="10201275" cy="755650"/>
          </a:xfrm>
          <a:prstGeom prst="rect">
            <a:avLst/>
          </a:prstGeom>
          <a:noFill/>
        </p:spPr>
        <p:txBody>
          <a:bodyPr wrap="square" rtlCol="0" anchor="t">
            <a:spAutoFit/>
          </a:bodyPr>
          <a:p>
            <a:pPr fontAlgn="auto">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使用系统的实际运行事件日志数据，通过流程发现、验证等方法，构建真实的业务流程模型，用于指导真实业务流程的分析和优化。</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Aalst  W</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内容占位符 2"/>
          <p:cNvSpPr txBox="1"/>
          <p:nvPr/>
        </p:nvSpPr>
        <p:spPr>
          <a:xfrm>
            <a:off x="639445" y="2859405"/>
            <a:ext cx="2871470" cy="5175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200" dirty="0">
                <a:latin typeface="微软雅黑" panose="020B0503020204020204" pitchFamily="34" charset="-122"/>
              </a:rPr>
              <a:t>为什么要流程挖掘？</a:t>
            </a:r>
            <a:endParaRPr lang="zh-CN" altLang="en-US" sz="2200" dirty="0">
              <a:latin typeface="微软雅黑" panose="020B0503020204020204" pitchFamily="34" charset="-122"/>
            </a:endParaRPr>
          </a:p>
        </p:txBody>
      </p:sp>
      <p:sp>
        <p:nvSpPr>
          <p:cNvPr id="4" name="文本框 3"/>
          <p:cNvSpPr txBox="1"/>
          <p:nvPr/>
        </p:nvSpPr>
        <p:spPr>
          <a:xfrm>
            <a:off x="902970" y="3329305"/>
            <a:ext cx="10201910" cy="1087755"/>
          </a:xfrm>
          <a:prstGeom prst="rect">
            <a:avLst/>
          </a:prstGeom>
          <a:noFill/>
        </p:spPr>
        <p:txBody>
          <a:bodyPr wrap="square" rtlCol="0" anchor="t">
            <a:spAutoFit/>
          </a:bodyPr>
          <a:p>
            <a:pPr algn="l">
              <a:lnSpc>
                <a:spcPct val="120000"/>
              </a:lnSpc>
              <a:buClrTx/>
              <a:buSzTx/>
              <a:buFontTx/>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业务设计师和管理者的介绍对工作流程进行建模，容易导致流程模型具有主观性和片面性，且业务实际运转过程中的不确定性，容易导致真实的业务流程与建好的流程模型存在差异，难以借助模型分析和优化真实的业务流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内容占位符 2"/>
          <p:cNvSpPr txBox="1"/>
          <p:nvPr/>
        </p:nvSpPr>
        <p:spPr>
          <a:xfrm>
            <a:off x="639445" y="4459605"/>
            <a:ext cx="2871470" cy="5175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200" dirty="0">
                <a:latin typeface="微软雅黑" panose="020B0503020204020204" pitchFamily="34" charset="-122"/>
              </a:rPr>
              <a:t>流程挖掘算法分类？</a:t>
            </a:r>
            <a:endParaRPr lang="zh-CN" altLang="en-US" sz="2200" dirty="0">
              <a:latin typeface="微软雅黑" panose="020B0503020204020204" pitchFamily="34" charset="-122"/>
            </a:endParaRPr>
          </a:p>
        </p:txBody>
      </p:sp>
      <p:sp>
        <p:nvSpPr>
          <p:cNvPr id="6" name="左大括号 5"/>
          <p:cNvSpPr/>
          <p:nvPr/>
        </p:nvSpPr>
        <p:spPr>
          <a:xfrm>
            <a:off x="1705610" y="4977130"/>
            <a:ext cx="273050" cy="1652905"/>
          </a:xfrm>
          <a:prstGeom prst="leftBrace">
            <a:avLst>
              <a:gd name="adj1" fmla="val 8333"/>
              <a:gd name="adj2" fmla="val 50021"/>
            </a:avLst>
          </a:prstGeom>
          <a:ln w="50800"/>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7" name="文本框 6"/>
          <p:cNvSpPr txBox="1"/>
          <p:nvPr/>
        </p:nvSpPr>
        <p:spPr>
          <a:xfrm>
            <a:off x="1978660" y="4704080"/>
            <a:ext cx="6274435" cy="2030095"/>
          </a:xfrm>
          <a:prstGeom prst="rect">
            <a:avLst/>
          </a:prstGeom>
          <a:noFill/>
        </p:spPr>
        <p:txBody>
          <a:bodyPr wrap="square" rtlCol="0">
            <a:spAutoFit/>
          </a:bodyPr>
          <a:p>
            <a:pPr algn="l" fontAlgn="auto">
              <a:lnSpc>
                <a:spcPct val="175000"/>
              </a:lnSpc>
              <a:buClrTx/>
              <a:buSzTx/>
              <a:buFontTx/>
            </a:pPr>
            <a:r>
              <a:rPr lang="en-US" altLang="zh-CN">
                <a:latin typeface="微软雅黑" panose="020B0503020204020204" pitchFamily="34" charset="-122"/>
                <a:ea typeface="微软雅黑" panose="020B0503020204020204" pitchFamily="34" charset="-122"/>
                <a:cs typeface="微软雅黑" panose="020B0503020204020204" pitchFamily="34" charset="-122"/>
              </a:rPr>
              <a:t>(1) 根据流程挖掘结果输出的模型表示方式对算法进行分类</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75000"/>
              </a:lnSpc>
              <a:buClrTx/>
              <a:buSzTx/>
              <a:buFontTx/>
            </a:pPr>
            <a:r>
              <a:rPr lang="en-US" altLang="zh-CN">
                <a:latin typeface="微软雅黑" panose="020B0503020204020204" pitchFamily="34" charset="-122"/>
                <a:ea typeface="微软雅黑" panose="020B0503020204020204" pitchFamily="34" charset="-122"/>
                <a:cs typeface="微软雅黑" panose="020B0503020204020204" pitchFamily="34" charset="-122"/>
              </a:rPr>
              <a:t>(2) 基于应用领域对算法进行分类</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75000"/>
              </a:lnSpc>
              <a:buClrTx/>
              <a:buSzTx/>
              <a:buFontTx/>
            </a:pPr>
            <a:r>
              <a:rPr lang="en-US" altLang="zh-CN">
                <a:latin typeface="微软雅黑" panose="020B0503020204020204" pitchFamily="34" charset="-122"/>
                <a:ea typeface="微软雅黑" panose="020B0503020204020204" pitchFamily="34" charset="-122"/>
                <a:cs typeface="微软雅黑" panose="020B0503020204020204" pitchFamily="34" charset="-122"/>
              </a:rPr>
              <a:t>(3) 基于算法特性进行分类</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75000"/>
              </a:lnSpc>
              <a:buClrTx/>
              <a:buSzTx/>
              <a:buFontTx/>
            </a:pPr>
            <a:r>
              <a:rPr lang="en-US" altLang="zh-CN">
                <a:latin typeface="微软雅黑" panose="020B0503020204020204" pitchFamily="34" charset="-122"/>
                <a:ea typeface="微软雅黑" panose="020B0503020204020204" pitchFamily="34" charset="-122"/>
                <a:cs typeface="微软雅黑" panose="020B0503020204020204" pitchFamily="34" charset="-122"/>
              </a:rPr>
              <a:t>(4) 按照时间顺序介绍算法</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9F754DE-2CAD-44b6-B708-469DEB6407EB-2" descr="C:/Users/HP/AppData/Local/Temp/wpp.OhrdmRwpp"/>
          <p:cNvPicPr>
            <a:picLocks noChangeAspect="1"/>
          </p:cNvPicPr>
          <p:nvPr/>
        </p:nvPicPr>
        <p:blipFill>
          <a:blip r:embed="rId1"/>
          <a:stretch>
            <a:fillRect/>
          </a:stretch>
        </p:blipFill>
        <p:spPr>
          <a:xfrm>
            <a:off x="0" y="619125"/>
            <a:ext cx="12192635" cy="6238875"/>
          </a:xfrm>
          <a:prstGeom prst="rect">
            <a:avLst/>
          </a:prstGeom>
        </p:spPr>
      </p:pic>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6. </a:t>
            </a:r>
            <a:r>
              <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算法比较</a:t>
            </a:r>
            <a:endPar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628650" y="594898"/>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内容占位符 2"/>
          <p:cNvSpPr txBox="1"/>
          <p:nvPr/>
        </p:nvSpPr>
        <p:spPr>
          <a:xfrm>
            <a:off x="832072" y="3513085"/>
            <a:ext cx="3335116" cy="3715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latin typeface="微软雅黑" panose="020B0503020204020204" pitchFamily="34" charset="-122"/>
              </a:rPr>
              <a:t>“硬分类”</a:t>
            </a:r>
            <a:endParaRPr lang="zh-CN" altLang="en-US" sz="2000" dirty="0">
              <a:latin typeface="微软雅黑" panose="020B0503020204020204" pitchFamily="34" charset="-122"/>
            </a:endParaRPr>
          </a:p>
        </p:txBody>
      </p:sp>
      <p:sp>
        <p:nvSpPr>
          <p:cNvPr id="16" name="内容占位符 2"/>
          <p:cNvSpPr txBox="1"/>
          <p:nvPr/>
        </p:nvSpPr>
        <p:spPr>
          <a:xfrm>
            <a:off x="832072" y="4042137"/>
            <a:ext cx="3335116" cy="3715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latin typeface="微软雅黑" panose="020B0503020204020204" pitchFamily="34" charset="-122"/>
              </a:rPr>
              <a:t>模型过于简单</a:t>
            </a:r>
            <a:endParaRPr lang="zh-CN" altLang="en-US" sz="2000" dirty="0">
              <a:latin typeface="微软雅黑" panose="020B0503020204020204" pitchFamily="34" charset="-122"/>
            </a:endParaRPr>
          </a:p>
        </p:txBody>
      </p:sp>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l="-126" r="15302" b="5247"/>
          <a:stretch>
            <a:fillRect/>
          </a:stretch>
        </p:blipFill>
        <p:spPr>
          <a:xfrm>
            <a:off x="6705030" y="2966828"/>
            <a:ext cx="4494966" cy="3138159"/>
          </a:xfrm>
          <a:prstGeom prst="rect">
            <a:avLst/>
          </a:prstGeom>
        </p:spPr>
      </p:pic>
      <p:grpSp>
        <p:nvGrpSpPr>
          <p:cNvPr id="2" name="组合 1"/>
          <p:cNvGrpSpPr/>
          <p:nvPr/>
        </p:nvGrpSpPr>
        <p:grpSpPr>
          <a:xfrm>
            <a:off x="628650" y="2340807"/>
            <a:ext cx="5598163" cy="2344556"/>
            <a:chOff x="389075" y="2597978"/>
            <a:chExt cx="5598163" cy="2344556"/>
          </a:xfrm>
        </p:grpSpPr>
        <p:sp>
          <p:nvSpPr>
            <p:cNvPr id="22" name="矩形 21"/>
            <p:cNvSpPr/>
            <p:nvPr/>
          </p:nvSpPr>
          <p:spPr>
            <a:xfrm flipH="1">
              <a:off x="389075" y="2597978"/>
              <a:ext cx="5598163" cy="2344556"/>
            </a:xfrm>
            <a:prstGeom prst="rect">
              <a:avLst/>
            </a:prstGeom>
            <a:solidFill>
              <a:srgbClr val="1F4E79"/>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框 7"/>
            <p:cNvSpPr txBox="1"/>
            <p:nvPr/>
          </p:nvSpPr>
          <p:spPr>
            <a:xfrm>
              <a:off x="1106867" y="2810276"/>
              <a:ext cx="3800413" cy="19389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000" b="1" dirty="0">
                  <a:solidFill>
                    <a:schemeClr val="bg1"/>
                  </a:solidFill>
                </a:rPr>
                <a:t>THANK YOU</a:t>
              </a:r>
              <a:endParaRPr lang="zh-CN" altLang="en-US" sz="6000" b="1" dirty="0">
                <a:solidFill>
                  <a:schemeClr val="bg1"/>
                </a:solidFill>
              </a:endParaRPr>
            </a:p>
          </p:txBody>
        </p:sp>
      </p:grpSp>
      <p:sp>
        <p:nvSpPr>
          <p:cNvPr id="24" name="矩形 23"/>
          <p:cNvSpPr/>
          <p:nvPr/>
        </p:nvSpPr>
        <p:spPr>
          <a:xfrm>
            <a:off x="0" y="66530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9F754DE-2CAD-44b6-B708-469DEB6407EB-1" descr="C:/Users/HP/AppData/Local/Temp/wpp.wwCQmVwpp"/>
          <p:cNvPicPr>
            <a:picLocks noChangeAspect="1"/>
          </p:cNvPicPr>
          <p:nvPr/>
        </p:nvPicPr>
        <p:blipFill>
          <a:blip r:embed="rId1"/>
          <a:stretch>
            <a:fillRect/>
          </a:stretch>
        </p:blipFill>
        <p:spPr>
          <a:xfrm>
            <a:off x="137795" y="694690"/>
            <a:ext cx="11968480" cy="5890895"/>
          </a:xfrm>
          <a:prstGeom prst="rect">
            <a:avLst/>
          </a:prstGeom>
        </p:spPr>
      </p:pic>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矩形 17"/>
          <p:cNvSpPr/>
          <p:nvPr/>
        </p:nvSpPr>
        <p:spPr>
          <a:xfrm>
            <a:off x="0" y="66530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1.</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流程挖掘算法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22" name="内容占位符 2"/>
          <p:cNvSpPr txBox="1"/>
          <p:nvPr/>
        </p:nvSpPr>
        <p:spPr>
          <a:xfrm>
            <a:off x="654050" y="1454150"/>
            <a:ext cx="3356610" cy="5175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200">
                <a:sym typeface="+mn-ea"/>
              </a:rPr>
              <a:t>基于算法特性进行分类</a:t>
            </a:r>
            <a:endParaRPr lang="en-US" altLang="zh-CN" sz="2200" dirty="0">
              <a:latin typeface="微软雅黑" panose="020B0503020204020204" pitchFamily="34" charset="-122"/>
              <a:sym typeface="+mn-ea"/>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矩形 17"/>
          <p:cNvSpPr/>
          <p:nvPr/>
        </p:nvSpPr>
        <p:spPr>
          <a:xfrm>
            <a:off x="0" y="66530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2.</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相关概念介绍</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22" name="内容占位符 2"/>
          <p:cNvSpPr txBox="1"/>
          <p:nvPr/>
        </p:nvSpPr>
        <p:spPr>
          <a:xfrm>
            <a:off x="368935" y="1191895"/>
            <a:ext cx="3356610" cy="5175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200">
                <a:sym typeface="+mn-ea"/>
              </a:rPr>
              <a:t>Petri-net</a:t>
            </a:r>
            <a:r>
              <a:rPr lang="zh-CN" altLang="en-US" sz="2200">
                <a:sym typeface="+mn-ea"/>
              </a:rPr>
              <a:t>及</a:t>
            </a:r>
            <a:r>
              <a:rPr lang="en-US" altLang="zh-CN" sz="2200">
                <a:sym typeface="+mn-ea"/>
              </a:rPr>
              <a:t>WF-net</a:t>
            </a:r>
            <a:endParaRPr lang="en-US" altLang="zh-CN" sz="2200" dirty="0">
              <a:latin typeface="微软雅黑" panose="020B0503020204020204" pitchFamily="34" charset="-122"/>
              <a:sym typeface="+mn-ea"/>
            </a:endParaRPr>
          </a:p>
        </p:txBody>
      </p:sp>
      <p:sp>
        <p:nvSpPr>
          <p:cNvPr id="2" name="文本框 1"/>
          <p:cNvSpPr txBox="1"/>
          <p:nvPr/>
        </p:nvSpPr>
        <p:spPr>
          <a:xfrm>
            <a:off x="368935" y="1620520"/>
            <a:ext cx="10922000" cy="36830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Petri网用于描述和分析系统中的控制流和信息流，尤其是那些有异步和并发活动的系统。</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rcRect t="-1342" r="14479"/>
          <a:stretch>
            <a:fillRect/>
          </a:stretch>
        </p:blipFill>
        <p:spPr>
          <a:xfrm>
            <a:off x="5250815" y="1988820"/>
            <a:ext cx="6941185" cy="2181225"/>
          </a:xfrm>
          <a:prstGeom prst="rect">
            <a:avLst/>
          </a:prstGeom>
        </p:spPr>
      </p:pic>
      <p:pic>
        <p:nvPicPr>
          <p:cNvPr id="4" name="图片 3"/>
          <p:cNvPicPr>
            <a:picLocks noChangeAspect="1"/>
          </p:cNvPicPr>
          <p:nvPr/>
        </p:nvPicPr>
        <p:blipFill>
          <a:blip r:embed="rId3"/>
          <a:stretch>
            <a:fillRect/>
          </a:stretch>
        </p:blipFill>
        <p:spPr>
          <a:xfrm>
            <a:off x="5599430" y="4225925"/>
            <a:ext cx="6592570" cy="2348230"/>
          </a:xfrm>
          <a:prstGeom prst="rect">
            <a:avLst/>
          </a:prstGeom>
        </p:spPr>
      </p:pic>
      <p:pic>
        <p:nvPicPr>
          <p:cNvPr id="5" name="图片 4"/>
          <p:cNvPicPr>
            <a:picLocks noChangeAspect="1"/>
          </p:cNvPicPr>
          <p:nvPr/>
        </p:nvPicPr>
        <p:blipFill>
          <a:blip r:embed="rId4"/>
          <a:srcRect t="2502"/>
          <a:stretch>
            <a:fillRect/>
          </a:stretch>
        </p:blipFill>
        <p:spPr>
          <a:xfrm>
            <a:off x="0" y="2420620"/>
            <a:ext cx="5501640" cy="3642995"/>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矩形 17"/>
          <p:cNvSpPr/>
          <p:nvPr/>
        </p:nvSpPr>
        <p:spPr>
          <a:xfrm>
            <a:off x="0" y="66530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2. </a:t>
            </a:r>
            <a:r>
              <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相关概念介绍</a:t>
            </a:r>
            <a:endParaRPr kumimoji="0" 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pic>
        <p:nvPicPr>
          <p:cNvPr id="6" name="图片 5"/>
          <p:cNvPicPr>
            <a:picLocks noChangeAspect="1"/>
          </p:cNvPicPr>
          <p:nvPr/>
        </p:nvPicPr>
        <p:blipFill>
          <a:blip r:embed="rId2"/>
          <a:stretch>
            <a:fillRect/>
          </a:stretch>
        </p:blipFill>
        <p:spPr>
          <a:xfrm>
            <a:off x="682625" y="1616075"/>
            <a:ext cx="8954135" cy="3612515"/>
          </a:xfrm>
          <a:prstGeom prst="rect">
            <a:avLst/>
          </a:prstGeom>
        </p:spPr>
      </p:pic>
      <p:sp>
        <p:nvSpPr>
          <p:cNvPr id="2" name="文本框 1"/>
          <p:cNvSpPr txBox="1"/>
          <p:nvPr/>
        </p:nvSpPr>
        <p:spPr>
          <a:xfrm>
            <a:off x="1086485" y="5835650"/>
            <a:ext cx="8550275" cy="645160"/>
          </a:xfrm>
          <a:prstGeom prst="rect">
            <a:avLst/>
          </a:prstGeom>
          <a:noFill/>
        </p:spPr>
        <p:txBody>
          <a:bodyPr wrap="square" rtlCol="0" anchor="t">
            <a:spAutoFit/>
          </a:bodyPr>
          <a:p>
            <a:r>
              <a:rPr lang="zh-CN" altLang="en-US">
                <a:latin typeface="Times New Roman" panose="02020603050405020304" pitchFamily="18" charset="0"/>
                <a:cs typeface="Times New Roman" panose="02020603050405020304" pitchFamily="18" charset="0"/>
              </a:rPr>
              <a:t>W.M.P. van der Aalst. The Application of Petri Nets to Workflow Management [J]. </a:t>
            </a:r>
            <a:endParaRPr lang="zh-CN" altLang="en-US">
              <a:latin typeface="Times New Roman" panose="02020603050405020304" pitchFamily="18" charset="0"/>
              <a:cs typeface="Times New Roman" panose="02020603050405020304" pitchFamily="18" charset="0"/>
            </a:endParaRPr>
          </a:p>
          <a:p>
            <a:r>
              <a:rPr lang="zh-CN" altLang="en-US">
                <a:latin typeface="Times New Roman" panose="02020603050405020304" pitchFamily="18" charset="0"/>
                <a:cs typeface="Times New Roman" panose="02020603050405020304" pitchFamily="18" charset="0"/>
              </a:rPr>
              <a:t>The Journal of Circuits, Systems and Computers, 8(1): 21-66, 1998.</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α</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22" name="内容占位符 2"/>
          <p:cNvSpPr txBox="1"/>
          <p:nvPr/>
        </p:nvSpPr>
        <p:spPr>
          <a:xfrm>
            <a:off x="2164080" y="777875"/>
            <a:ext cx="1762760" cy="5175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200">
                <a:sym typeface="+mn-ea"/>
              </a:rPr>
              <a:t>基本概念</a:t>
            </a:r>
            <a:endParaRPr lang="zh-CN" altLang="en-US" sz="2200" dirty="0">
              <a:latin typeface="微软雅黑" panose="020B0503020204020204" pitchFamily="34" charset="-122"/>
              <a:sym typeface="+mn-ea"/>
            </a:endParaRPr>
          </a:p>
        </p:txBody>
      </p:sp>
      <p:sp>
        <p:nvSpPr>
          <p:cNvPr id="6" name="文本框 5"/>
          <p:cNvSpPr txBox="1"/>
          <p:nvPr/>
        </p:nvSpPr>
        <p:spPr>
          <a:xfrm>
            <a:off x="368935" y="1372870"/>
            <a:ext cx="6096000" cy="2030095"/>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紧邻：x&gt;y当且仅当存在一条轨迹使得活动x后面紧跟着y；</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因果：x</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y当且仅当x&gt;y且非y&gt;x；</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并行：x||y当且仅当x&gt;y且y&gt;x；</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无关：x#y当且仅当非x&gt;y且非y&gt;x。</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262255" y="3731895"/>
            <a:ext cx="6308725" cy="258445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比如在日志L={&lt;A,B,C,D&gt;,&lt;A,C,B,D&gt;,&lt;E,F&gt;}中</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紧邻为A&gt;B，B&gt;C，C&gt;D，A&gt;C，C&gt;B，B&gt;D，E&gt;F</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因果：</a:t>
            </a:r>
            <a:r>
              <a:rPr lang="en-US" altLang="zh-CN">
                <a:latin typeface="微软雅黑" panose="020B0503020204020204" pitchFamily="34" charset="-122"/>
                <a:ea typeface="微软雅黑" panose="020B0503020204020204" pitchFamily="34" charset="-122"/>
                <a:cs typeface="微软雅黑" panose="020B0503020204020204" pitchFamily="34" charset="-122"/>
              </a:rPr>
              <a:t>A→B</a:t>
            </a:r>
            <a:r>
              <a:rPr lang="zh-CN" altLang="en-US">
                <a:latin typeface="微软雅黑" panose="020B0503020204020204" pitchFamily="34" charset="-122"/>
                <a:ea typeface="微软雅黑" panose="020B0503020204020204" pitchFamily="34" charset="-122"/>
                <a:cs typeface="微软雅黑" panose="020B0503020204020204" pitchFamily="34" charset="-122"/>
              </a:rPr>
              <a:t>等</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并行：</a:t>
            </a:r>
            <a:r>
              <a:rPr lang="en-US" altLang="zh-CN">
                <a:latin typeface="微软雅黑" panose="020B0503020204020204" pitchFamily="34" charset="-122"/>
                <a:ea typeface="微软雅黑" panose="020B0503020204020204" pitchFamily="34" charset="-122"/>
                <a:cs typeface="微软雅黑" panose="020B0503020204020204" pitchFamily="34" charset="-122"/>
              </a:rPr>
              <a:t>B || C</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无关：</a:t>
            </a:r>
            <a:r>
              <a:rPr lang="en-US" altLang="zh-CN">
                <a:latin typeface="微软雅黑" panose="020B0503020204020204" pitchFamily="34" charset="-122"/>
                <a:ea typeface="微软雅黑" panose="020B0503020204020204" pitchFamily="34" charset="-122"/>
                <a:cs typeface="微软雅黑" panose="020B0503020204020204" pitchFamily="34" charset="-122"/>
              </a:rPr>
              <a:t>A # D</a:t>
            </a:r>
            <a:r>
              <a:rPr lang="zh-CN" altLang="en-US">
                <a:latin typeface="微软雅黑" panose="020B0503020204020204" pitchFamily="34" charset="-122"/>
                <a:ea typeface="微软雅黑" panose="020B0503020204020204" pitchFamily="34" charset="-122"/>
                <a:cs typeface="微软雅黑" panose="020B0503020204020204" pitchFamily="34" charset="-122"/>
              </a:rPr>
              <a:t>等</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6308090" y="2129155"/>
            <a:ext cx="5883910" cy="4220845"/>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矩形 17"/>
          <p:cNvSpPr/>
          <p:nvPr/>
        </p:nvSpPr>
        <p:spPr>
          <a:xfrm>
            <a:off x="0" y="66530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α</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22" name="内容占位符 2"/>
          <p:cNvSpPr txBox="1"/>
          <p:nvPr/>
        </p:nvSpPr>
        <p:spPr>
          <a:xfrm>
            <a:off x="2164080" y="777875"/>
            <a:ext cx="3356610" cy="5175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200">
                <a:sym typeface="+mn-ea"/>
              </a:rPr>
              <a:t>基本结构</a:t>
            </a:r>
            <a:endParaRPr lang="zh-CN" altLang="en-US" sz="2200" dirty="0">
              <a:latin typeface="微软雅黑" panose="020B0503020204020204" pitchFamily="34" charset="-122"/>
              <a:sym typeface="+mn-ea"/>
            </a:endParaRPr>
          </a:p>
        </p:txBody>
      </p:sp>
      <p:sp>
        <p:nvSpPr>
          <p:cNvPr id="2" name="文本框 1"/>
          <p:cNvSpPr txBox="1"/>
          <p:nvPr/>
        </p:nvSpPr>
        <p:spPr>
          <a:xfrm>
            <a:off x="0" y="1194435"/>
            <a:ext cx="5052060" cy="755650"/>
          </a:xfrm>
          <a:prstGeom prst="rect">
            <a:avLst/>
          </a:prstGeom>
          <a:noFill/>
        </p:spPr>
        <p:txBody>
          <a:bodyPr wrap="square" rtlCol="0" anchor="t">
            <a:spAutoFit/>
          </a:bodyPr>
          <a:p>
            <a:pPr algn="l">
              <a:lnSpc>
                <a:spcPct val="120000"/>
              </a:lnSpc>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XOR-split，流向若干个分支中的一个，另外一个分支将不会走下去。</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0" name="图片 99"/>
          <p:cNvPicPr/>
          <p:nvPr/>
        </p:nvPicPr>
        <p:blipFill>
          <a:blip r:embed="rId2"/>
          <a:stretch>
            <a:fillRect/>
          </a:stretch>
        </p:blipFill>
        <p:spPr>
          <a:xfrm>
            <a:off x="0" y="1943735"/>
            <a:ext cx="3204845" cy="2214245"/>
          </a:xfrm>
          <a:prstGeom prst="rect">
            <a:avLst/>
          </a:prstGeom>
          <a:noFill/>
          <a:ln w="9525">
            <a:noFill/>
          </a:ln>
        </p:spPr>
      </p:pic>
      <p:sp>
        <p:nvSpPr>
          <p:cNvPr id="3" name="文本框 2"/>
          <p:cNvSpPr txBox="1"/>
          <p:nvPr/>
        </p:nvSpPr>
        <p:spPr>
          <a:xfrm>
            <a:off x="6000750" y="1028065"/>
            <a:ext cx="6104255" cy="755650"/>
          </a:xfrm>
          <a:prstGeom prst="rect">
            <a:avLst/>
          </a:prstGeom>
          <a:noFill/>
        </p:spPr>
        <p:txBody>
          <a:bodyPr wrap="square" rtlCol="0" anchor="t">
            <a:spAutoFit/>
          </a:bodyPr>
          <a:p>
            <a:pPr algn="l">
              <a:lnSpc>
                <a:spcPct val="120000"/>
              </a:lnSpc>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AND-split平行拆分，表示一个点拆分为在多个线程中平行执行的多个活动。a完成b、c的同时执行。</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1" name="图片 100"/>
          <p:cNvPicPr/>
          <p:nvPr/>
        </p:nvPicPr>
        <p:blipFill>
          <a:blip r:embed="rId3"/>
          <a:stretch>
            <a:fillRect/>
          </a:stretch>
        </p:blipFill>
        <p:spPr>
          <a:xfrm>
            <a:off x="5676265" y="1905635"/>
            <a:ext cx="3322320" cy="2251710"/>
          </a:xfrm>
          <a:prstGeom prst="rect">
            <a:avLst/>
          </a:prstGeom>
          <a:noFill/>
          <a:ln w="9525">
            <a:noFill/>
          </a:ln>
        </p:spPr>
      </p:pic>
      <p:sp>
        <p:nvSpPr>
          <p:cNvPr id="4" name="文本框 3"/>
          <p:cNvSpPr txBox="1"/>
          <p:nvPr/>
        </p:nvSpPr>
        <p:spPr>
          <a:xfrm>
            <a:off x="167640" y="4806315"/>
            <a:ext cx="2526030" cy="1419860"/>
          </a:xfrm>
          <a:prstGeom prst="rect">
            <a:avLst/>
          </a:prstGeom>
          <a:noFill/>
        </p:spPr>
        <p:txBody>
          <a:bodyPr wrap="square" rtlCol="0" anchor="t">
            <a:spAutoFit/>
          </a:bodyPr>
          <a:p>
            <a:pPr fontAlgn="auto">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XOR-join简单合并，表示</a:t>
            </a:r>
            <a:r>
              <a:rPr lang="en-US" altLang="zh-CN">
                <a:latin typeface="微软雅黑" panose="020B0503020204020204" pitchFamily="34" charset="-122"/>
                <a:ea typeface="微软雅黑" panose="020B0503020204020204" pitchFamily="34" charset="-122"/>
                <a:cs typeface="微软雅黑" panose="020B0503020204020204" pitchFamily="34" charset="-122"/>
              </a:rPr>
              <a:t>b</a:t>
            </a:r>
            <a:r>
              <a:rPr lang="zh-CN" altLang="en-US">
                <a:latin typeface="微软雅黑" panose="020B0503020204020204" pitchFamily="34" charset="-122"/>
                <a:ea typeface="微软雅黑" panose="020B0503020204020204" pitchFamily="34" charset="-122"/>
                <a:cs typeface="微软雅黑" panose="020B0503020204020204" pitchFamily="34" charset="-122"/>
              </a:rPr>
              <a:t>或c完成后，d即被激活，不要求</a:t>
            </a:r>
            <a:r>
              <a:rPr lang="en-US" altLang="zh-CN">
                <a:latin typeface="微软雅黑" panose="020B0503020204020204" pitchFamily="34" charset="-122"/>
                <a:ea typeface="微软雅黑" panose="020B0503020204020204" pitchFamily="34" charset="-122"/>
                <a:cs typeface="微软雅黑" panose="020B0503020204020204" pitchFamily="34" charset="-122"/>
              </a:rPr>
              <a:t>b</a:t>
            </a:r>
            <a:r>
              <a:rPr lang="zh-CN" altLang="en-US">
                <a:latin typeface="微软雅黑" panose="020B0503020204020204" pitchFamily="34" charset="-122"/>
                <a:ea typeface="微软雅黑" panose="020B0503020204020204" pitchFamily="34" charset="-122"/>
                <a:cs typeface="微软雅黑" panose="020B0503020204020204" pitchFamily="34" charset="-122"/>
              </a:rPr>
              <a:t>、c都完成。</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 name="图片 101"/>
          <p:cNvPicPr/>
          <p:nvPr/>
        </p:nvPicPr>
        <p:blipFill>
          <a:blip r:embed="rId4"/>
          <a:stretch>
            <a:fillRect/>
          </a:stretch>
        </p:blipFill>
        <p:spPr>
          <a:xfrm>
            <a:off x="2874645" y="4160520"/>
            <a:ext cx="2976245" cy="2489835"/>
          </a:xfrm>
          <a:prstGeom prst="rect">
            <a:avLst/>
          </a:prstGeom>
          <a:noFill/>
          <a:ln w="9525">
            <a:noFill/>
          </a:ln>
        </p:spPr>
      </p:pic>
      <p:sp>
        <p:nvSpPr>
          <p:cNvPr id="5" name="文本框 4"/>
          <p:cNvSpPr txBox="1"/>
          <p:nvPr/>
        </p:nvSpPr>
        <p:spPr>
          <a:xfrm>
            <a:off x="9096375" y="2619375"/>
            <a:ext cx="3094990" cy="1419860"/>
          </a:xfrm>
          <a:prstGeom prst="rect">
            <a:avLst/>
          </a:prstGeom>
          <a:noFill/>
        </p:spPr>
        <p:txBody>
          <a:bodyPr wrap="square" rtlCol="0" anchor="t">
            <a:spAutoFit/>
          </a:bodyPr>
          <a:p>
            <a:pPr algn="l">
              <a:lnSpc>
                <a:spcPct val="120000"/>
              </a:lnSpc>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AND-join同步，表示工作流中的多个活动在一个点上汇合。要求b、c都被完成，d才会被激活。</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3" name="图片 102"/>
          <p:cNvPicPr/>
          <p:nvPr/>
        </p:nvPicPr>
        <p:blipFill>
          <a:blip r:embed="rId5"/>
          <a:stretch>
            <a:fillRect/>
          </a:stretch>
        </p:blipFill>
        <p:spPr>
          <a:xfrm>
            <a:off x="8885555" y="4146550"/>
            <a:ext cx="3305810" cy="2503805"/>
          </a:xfrm>
          <a:prstGeom prst="rect">
            <a:avLst/>
          </a:prstGeom>
          <a:noFill/>
          <a:ln w="9525">
            <a:noFill/>
          </a:ln>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368769" y="573642"/>
            <a:ext cx="7987812" cy="45719"/>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3387" t="19084" r="10919" b="19084"/>
          <a:stretch>
            <a:fillRect/>
          </a:stretch>
        </p:blipFill>
        <p:spPr>
          <a:xfrm>
            <a:off x="9369425" y="192382"/>
            <a:ext cx="2822575" cy="735140"/>
          </a:xfrm>
          <a:prstGeom prst="rect">
            <a:avLst/>
          </a:prstGeom>
        </p:spPr>
      </p:pic>
      <p:sp>
        <p:nvSpPr>
          <p:cNvPr id="14" name="矩形 13"/>
          <p:cNvSpPr/>
          <p:nvPr/>
        </p:nvSpPr>
        <p:spPr>
          <a:xfrm>
            <a:off x="0" y="-12559"/>
            <a:ext cx="12192000" cy="204941"/>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标题 1"/>
          <p:cNvSpPr txBox="1"/>
          <p:nvPr/>
        </p:nvSpPr>
        <p:spPr>
          <a:xfrm>
            <a:off x="368769" y="699341"/>
            <a:ext cx="7886700" cy="6746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baseline="0">
                <a:solidFill>
                  <a:schemeClr val="accent1">
                    <a:lumMod val="50000"/>
                  </a:schemeClr>
                </a:solidFill>
                <a:latin typeface="Cambria" panose="02040503050406030204" pitchFamily="18" charset="0"/>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3. α</a:t>
            </a:r>
            <a:r>
              <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rPr>
              <a:t>算法</a:t>
            </a:r>
            <a:endParaRPr kumimoji="0" lang="zh-CN" altLang="en-US" sz="3200" b="1" i="0" u="none" strike="noStrike" kern="1200" cap="none" spc="0" normalizeH="0" baseline="0" noProof="0" dirty="0">
              <a:ln>
                <a:noFill/>
              </a:ln>
              <a:solidFill>
                <a:srgbClr val="5B9BD5">
                  <a:lumMod val="50000"/>
                </a:srgbClr>
              </a:solidFill>
              <a:effectLst/>
              <a:uLnTx/>
              <a:uFillTx/>
              <a:latin typeface="Cambria" panose="02040503050406030204" pitchFamily="18" charset="0"/>
              <a:ea typeface="微软雅黑" panose="020B0503020204020204" pitchFamily="34" charset="-122"/>
              <a:cs typeface="+mj-cs"/>
            </a:endParaRPr>
          </a:p>
        </p:txBody>
      </p:sp>
      <p:sp>
        <p:nvSpPr>
          <p:cNvPr id="22" name="内容占位符 2"/>
          <p:cNvSpPr txBox="1"/>
          <p:nvPr/>
        </p:nvSpPr>
        <p:spPr>
          <a:xfrm>
            <a:off x="2164080" y="777875"/>
            <a:ext cx="1762760" cy="5175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Cambria" panose="020405030504060302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2">
                    <a:lumMod val="75000"/>
                  </a:schemeClr>
                </a:solidFill>
                <a:latin typeface="Cambria" panose="020405030504060302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mbria" panose="020405030504060302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mbria" panose="020405030504060302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200" dirty="0">
                <a:latin typeface="微软雅黑" panose="020B0503020204020204" pitchFamily="34" charset="-122"/>
                <a:sym typeface="+mn-ea"/>
              </a:rPr>
              <a:t>原理介绍</a:t>
            </a:r>
            <a:endParaRPr lang="zh-CN" altLang="en-US" sz="2200" dirty="0">
              <a:latin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302260" y="1398905"/>
            <a:ext cx="8644255" cy="5184775"/>
          </a:xfrm>
          <a:prstGeom prst="rect">
            <a:avLst/>
          </a:prstGeom>
        </p:spPr>
      </p:pic>
      <p:sp>
        <p:nvSpPr>
          <p:cNvPr id="3" name="文本框 2"/>
          <p:cNvSpPr txBox="1"/>
          <p:nvPr/>
        </p:nvSpPr>
        <p:spPr>
          <a:xfrm>
            <a:off x="3789680" y="2313305"/>
            <a:ext cx="4303395" cy="368300"/>
          </a:xfrm>
          <a:prstGeom prst="rect">
            <a:avLst/>
          </a:prstGeom>
          <a:noFill/>
        </p:spPr>
        <p:txBody>
          <a:bodyPr wrap="square" rtlCol="0">
            <a:spAutoFit/>
          </a:bodyPr>
          <a:p>
            <a:r>
              <a:rPr lang="zh-CN" altLang="en-US" b="1">
                <a:solidFill>
                  <a:srgbClr val="FF0000"/>
                </a:solidFill>
              </a:rPr>
              <a:t>确定变迁，对应活动的日志</a:t>
            </a:r>
            <a:endParaRPr lang="zh-CN" altLang="en-US" b="1">
              <a:solidFill>
                <a:srgbClr val="FF0000"/>
              </a:solidFill>
            </a:endParaRPr>
          </a:p>
        </p:txBody>
      </p:sp>
      <p:sp>
        <p:nvSpPr>
          <p:cNvPr id="4" name="文本框 3"/>
          <p:cNvSpPr txBox="1"/>
          <p:nvPr/>
        </p:nvSpPr>
        <p:spPr>
          <a:xfrm>
            <a:off x="4198620" y="2842260"/>
            <a:ext cx="3485515" cy="368300"/>
          </a:xfrm>
          <a:prstGeom prst="rect">
            <a:avLst/>
          </a:prstGeom>
          <a:noFill/>
        </p:spPr>
        <p:txBody>
          <a:bodyPr wrap="square" rtlCol="0">
            <a:spAutoFit/>
          </a:bodyPr>
          <a:p>
            <a:pPr algn="l">
              <a:buClrTx/>
              <a:buSzTx/>
              <a:buFontTx/>
            </a:pPr>
            <a:r>
              <a:rPr lang="zh-CN" altLang="en-US" b="1">
                <a:solidFill>
                  <a:srgbClr val="FF0000"/>
                </a:solidFill>
              </a:rPr>
              <a:t>起始变迁</a:t>
            </a:r>
            <a:endParaRPr lang="zh-CN" altLang="en-US" b="1">
              <a:solidFill>
                <a:srgbClr val="FF0000"/>
              </a:solidFill>
            </a:endParaRPr>
          </a:p>
        </p:txBody>
      </p:sp>
      <p:sp>
        <p:nvSpPr>
          <p:cNvPr id="6" name="文本框 5"/>
          <p:cNvSpPr txBox="1"/>
          <p:nvPr/>
        </p:nvSpPr>
        <p:spPr>
          <a:xfrm>
            <a:off x="8549005" y="3576320"/>
            <a:ext cx="3485515" cy="368300"/>
          </a:xfrm>
          <a:prstGeom prst="rect">
            <a:avLst/>
          </a:prstGeom>
          <a:noFill/>
        </p:spPr>
        <p:txBody>
          <a:bodyPr wrap="square" rtlCol="0">
            <a:spAutoFit/>
          </a:bodyPr>
          <a:p>
            <a:pPr algn="l">
              <a:buClrTx/>
              <a:buSzTx/>
              <a:buFontTx/>
            </a:pPr>
            <a:r>
              <a:rPr lang="zh-CN" altLang="en-US" b="1">
                <a:solidFill>
                  <a:srgbClr val="FF0000"/>
                </a:solidFill>
              </a:rPr>
              <a:t>确定库所的前集与后集</a:t>
            </a:r>
            <a:endParaRPr lang="zh-CN" altLang="en-US" b="1">
              <a:solidFill>
                <a:srgbClr val="FF0000"/>
              </a:solidFill>
            </a:endParaRPr>
          </a:p>
        </p:txBody>
      </p:sp>
      <p:sp>
        <p:nvSpPr>
          <p:cNvPr id="7" name="文本框 6"/>
          <p:cNvSpPr txBox="1"/>
          <p:nvPr/>
        </p:nvSpPr>
        <p:spPr>
          <a:xfrm>
            <a:off x="4198620" y="3208020"/>
            <a:ext cx="3485515" cy="368300"/>
          </a:xfrm>
          <a:prstGeom prst="rect">
            <a:avLst/>
          </a:prstGeom>
          <a:noFill/>
        </p:spPr>
        <p:txBody>
          <a:bodyPr wrap="square" rtlCol="0">
            <a:spAutoFit/>
          </a:bodyPr>
          <a:p>
            <a:pPr algn="l">
              <a:buClrTx/>
              <a:buSzTx/>
              <a:buFontTx/>
            </a:pPr>
            <a:r>
              <a:rPr lang="zh-CN" altLang="en-US" b="1">
                <a:solidFill>
                  <a:srgbClr val="FF0000"/>
                </a:solidFill>
              </a:rPr>
              <a:t>终止变迁</a:t>
            </a:r>
            <a:endParaRPr lang="zh-CN" altLang="en-US" b="1">
              <a:solidFill>
                <a:srgbClr val="FF0000"/>
              </a:solidFill>
            </a:endParaRPr>
          </a:p>
        </p:txBody>
      </p:sp>
      <p:sp>
        <p:nvSpPr>
          <p:cNvPr id="8" name="文本框 7"/>
          <p:cNvSpPr txBox="1"/>
          <p:nvPr/>
        </p:nvSpPr>
        <p:spPr>
          <a:xfrm>
            <a:off x="8549005" y="4366260"/>
            <a:ext cx="3485515" cy="368300"/>
          </a:xfrm>
          <a:prstGeom prst="rect">
            <a:avLst/>
          </a:prstGeom>
          <a:noFill/>
        </p:spPr>
        <p:txBody>
          <a:bodyPr wrap="square" rtlCol="0">
            <a:spAutoFit/>
          </a:bodyPr>
          <a:p>
            <a:pPr algn="l">
              <a:buClrTx/>
              <a:buSzTx/>
              <a:buFontTx/>
            </a:pPr>
            <a:r>
              <a:rPr lang="zh-CN" altLang="en-US" b="1">
                <a:solidFill>
                  <a:srgbClr val="FF0000"/>
                </a:solidFill>
              </a:rPr>
              <a:t>精简4.步骤中的最大集合对（A,B）</a:t>
            </a:r>
            <a:endParaRPr lang="zh-CN" altLang="en-US" b="1">
              <a:solidFill>
                <a:srgbClr val="FF0000"/>
              </a:solidFill>
            </a:endParaRPr>
          </a:p>
        </p:txBody>
      </p:sp>
      <p:sp>
        <p:nvSpPr>
          <p:cNvPr id="9" name="文本框 8"/>
          <p:cNvSpPr txBox="1"/>
          <p:nvPr/>
        </p:nvSpPr>
        <p:spPr>
          <a:xfrm>
            <a:off x="8549005" y="4841240"/>
            <a:ext cx="3485515" cy="368300"/>
          </a:xfrm>
          <a:prstGeom prst="rect">
            <a:avLst/>
          </a:prstGeom>
          <a:noFill/>
        </p:spPr>
        <p:txBody>
          <a:bodyPr wrap="square" rtlCol="0">
            <a:spAutoFit/>
          </a:bodyPr>
          <a:p>
            <a:pPr algn="l">
              <a:buClrTx/>
              <a:buSzTx/>
              <a:buFontTx/>
            </a:pPr>
            <a:r>
              <a:rPr lang="zh-CN" altLang="en-US" b="1">
                <a:solidFill>
                  <a:srgbClr val="FF0000"/>
                </a:solidFill>
              </a:rPr>
              <a:t>确定库所，起始库所和终止库所</a:t>
            </a:r>
            <a:endParaRPr lang="zh-CN" altLang="en-US" b="1">
              <a:solidFill>
                <a:srgbClr val="FF0000"/>
              </a:solidFill>
            </a:endParaRPr>
          </a:p>
        </p:txBody>
      </p:sp>
      <p:sp>
        <p:nvSpPr>
          <p:cNvPr id="10" name="文本框 9"/>
          <p:cNvSpPr txBox="1"/>
          <p:nvPr/>
        </p:nvSpPr>
        <p:spPr>
          <a:xfrm>
            <a:off x="8549005" y="5316220"/>
            <a:ext cx="3485515" cy="368300"/>
          </a:xfrm>
          <a:prstGeom prst="rect">
            <a:avLst/>
          </a:prstGeom>
          <a:noFill/>
        </p:spPr>
        <p:txBody>
          <a:bodyPr wrap="square" rtlCol="0">
            <a:spAutoFit/>
          </a:bodyPr>
          <a:p>
            <a:pPr algn="l">
              <a:buClrTx/>
              <a:buSzTx/>
              <a:buFontTx/>
            </a:pPr>
            <a:r>
              <a:rPr lang="zh-CN" altLang="en-US" b="1">
                <a:solidFill>
                  <a:srgbClr val="FF0000"/>
                </a:solidFill>
              </a:rPr>
              <a:t>确定流的关系</a:t>
            </a:r>
            <a:endParaRPr lang="zh-CN" altLang="en-US" b="1">
              <a:solidFill>
                <a:srgbClr val="FF0000"/>
              </a:solidFill>
            </a:endParaRPr>
          </a:p>
        </p:txBody>
      </p:sp>
      <p:sp>
        <p:nvSpPr>
          <p:cNvPr id="11" name="文本框 10"/>
          <p:cNvSpPr txBox="1"/>
          <p:nvPr/>
        </p:nvSpPr>
        <p:spPr>
          <a:xfrm>
            <a:off x="8549005" y="6266180"/>
            <a:ext cx="3485515" cy="368300"/>
          </a:xfrm>
          <a:prstGeom prst="rect">
            <a:avLst/>
          </a:prstGeom>
          <a:noFill/>
        </p:spPr>
        <p:txBody>
          <a:bodyPr wrap="square" rtlCol="0">
            <a:spAutoFit/>
          </a:bodyPr>
          <a:p>
            <a:pPr algn="l">
              <a:buClrTx/>
              <a:buSzTx/>
              <a:buFontTx/>
            </a:pPr>
            <a:r>
              <a:rPr lang="zh-CN" altLang="en-US" b="1">
                <a:solidFill>
                  <a:srgbClr val="FF0000"/>
                </a:solidFill>
              </a:rPr>
              <a:t>得到发现的Petri网</a:t>
            </a:r>
            <a:endParaRPr lang="zh-CN" altLang="en-US" b="1">
              <a:solidFill>
                <a:srgbClr val="FF0000"/>
              </a:solidFill>
            </a:endParaRPr>
          </a:p>
        </p:txBody>
      </p:sp>
    </p:spTree>
  </p:cSld>
  <p:clrMapOvr>
    <a:masterClrMapping/>
  </p:clrMapOvr>
  <p:transition spd="slow">
    <p:push dir="u"/>
  </p:transition>
</p:sld>
</file>

<file path=ppt/tags/tag2.xml><?xml version="1.0" encoding="utf-8"?>
<p:tagLst xmlns:p="http://schemas.openxmlformats.org/presentationml/2006/main">
  <p:tag name="KSO_WPP_MARK_KEY" val="8112854d-ace6-4930-b40f-5520315af97b"/>
  <p:tag name="COMMONDATA" val="eyJoZGlkIjoiNWZkOTM5Yjg3ZDE5NTAzZjcxNzhiNGVmZDU5YjY5YT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TkzNDcxOTkxMTYxIiwKCSJHcm91cElkIiA6ICI1MjEzNTEwMzkiLAoJIkltYWdlIiA6ICJpVkJPUncwS0dnb0FBQUFOU1VoRVVnQUFCcUVBQUFKTUNBWUFBQUI2b1F5QUFBQUFDWEJJV1hNQUFBc1RBQUFMRXdFQW1wd1lBQUFnQUVsRVFWUjRuT3pkZVhpVTVkbis4VE9aaE93SmtCMFNGRVQyaEZWMmhlSUdGTUVGL1NHNDFsclIxN1ZhYmJYNjFnMjFhaXQxNlF0RnFGalFLaUFHWlRFWVFTU0pBUUlrRUN4RXRyQmtnNFNzazJTVzN4L3BqQmt5azB5U2dTQjhQOGZCY1dTZTUzN3U1NTRNWVpsenJ1djJxcXFxc2dvQUFBQUFBQUFBQUFCb1JtQmdvSmU3WTczUDVFSUFBQUFBQUFBQUFBQndZU0tFQWdBQUFBQUFBQUFBZ01jUlFnRUFBQUFBQUFBQUFNRGpDS0VBQUFBQUFBQUFBQURnY1lSUUFBQUFBQUFBQUFBQThEaENLQUFBQUFBQUFBQUFBSGdjSVJRQUFBQUFBQUFBQUFBOGpoQUtBQUFBQUFBQUFBQUFIa2NJQlFBQUFBQUFBQUFBQUk4amhBSUFBQUFBQUFBQUFJREhFVUlCQUFBQUFBQUFBQURBNHdpaEFBQUFBQUFBQUFBQTRIR0VVQUFBQUFBQUFBQUFBUEE0UWlnQUFBQUFBQUFBQUFCNEhDRVVBQUFBQUFBQUFBQUFQSTRRQ2dBQUFBQUFBQUFBQUI1SENBVUFBQUFBQUFBQUFBQ1BJNFFDQUFBQUFBQUFBQUNBeHhGQ0FRQUFBQUFBQUFBQXdPTUlvUUFBQUFBQUFBQUFBT0J4aEZBQUFBQUFBQUFBQUFEd09FSW9BQUFBQUFBQUFBQUFlQndoRkFBQUFBQUFBQUFBQUR5T0VBb0FBQUFBQUFBQUFBQWVSd2dGQUFBQUFBQUFBQUFBanlPRUFnQUFBQUFBQUFBQWdNY1JRZ0VBQUFBQUFBQUFBTURqQ0tFQUFBQUFBQUFBQUFEZ2NZUlFBQUFBQUFBQUFBQUE4RGhDS0FBQUFBQUFBQUFBQUhnY0lSUUFBQUFBQUFBQUFBQThqaEFLQUFBQUFBQUFBQUFBSGtjSUJRQUFBQUFBQUFBQUFJOGpoQUlBQUFBQUFBQUFBSURIRVVJQkFBQUFBQUFBQUFEQTR3aWhBQUFBQUFBQUFBQUE0SEdFVUFBQUFBQUFBQUFBQVBBNFFpZ0FBQUFBQUFBQUFBQjRIQ0VVQUFBQUFBQUFBQUFBUEk0UUNnQUFBQUFBQUFBQUFCNUhDQVVBQUFBQUFBQUFBQUNQSTRRQ0FBQUFBQUFBQUFDQXh4RkNBUUFBQUFBQUFBQUF3T01Jb1FBQUFBQUFBQUFBQU9CeGhGQUFBQUFBQUFBQUFBRHdPRUlvQUFBQUFBQUFBQUFBZUJ3aEZBQUFBQUFBQUFBQUFEeU9FQW9BQUFBQUFBQUFBQUFlUndnRkFBQUFBQUFBQUFBQWp5T0VBZ0FBQUFBQUFBQUFnTWNSUWdFQUFBQUFBQUFBQU1EakNLRUFBQUFBQUFBQUFBRGdjWVJRQUFBQUFBQUFBQUFBOERoQ0tBQUFBQUFBQUFBQUFIZ2NJUlFBQUFBQUFBQUFBQUE4amhBS0FBQUFBQUFBQUFBQUhrY0lCUUFBZ0haUlcxdXJtcHFhOWw3R09hZTJ0cmE5bHdBQUFBQUFnRWNRUWdFQUFNQmo1czJicHpsejVyZzE5bzAzM3RCVFR6M1ZvdmszYnR5b0w3LzhzdGx4ZFhWMTJyaHhvMUpUVTFzMHZ5U3RXYk5HVzdac2tkbHNkamh1dFZvYmpWMjVjcVUrK09DREZ0OWp5WklsV3JCZ1FhTVFMaU1qUTg4OTk1ejI3dDNiNGpsdGZ2enhSODJmUDE5WldWa3V4NVNXbG1ydTNMbEtUazV1OVgxT1p6YWJ0V25USnIzLy92c3ltVXdlbTFlU0RoNDhxTC85N1crdGVqMEJBQUFBQU8ySEVBb0FBQUFlYytMRUNSVVdGcDZ4K1RkdjN1eFdjT0x0N2ExdnYvMVdTVWxKcXFxcWNudis0dUppclZ1M1RoczNicFMzOTAvL1ZQNysrKy8xMGtzdjZmRGh3dzdqYzNKeXRIMzc5a2J6TEYrK1hCOS8vTEhUZXg4NWNrUmJ0MjVWWFYyZC9QejhITTVGUkVTb3BxWkdIM3p3Z1U2ZE91WDJ1aHZLek14VVRrNk9Ta3BLWEk3WnVYT25EaHc0b09QSGo3ZnFIczVVVlZWcC9mcjF5czdPMWtjZmZkVHFlV3ByYTNYeTVFbUhZeGFMUmZ2Mzc5ZnExYXRkVnM4ZFBueFlwYVdscmI0dkFBQUFBTUR6Zk5wN0FRQUFBRGgvWldSa2FPblNwVTJPZWZUUlIxMmVlK3V0dDVxOVIzcDZlcU9xSlVtS2lZblI3dDI3dFh6NWN2WG8wYVBSK1RGanhqaWRTNUttVFpzbUx5OHYrL0hZMkZpVmw1ZnJ2ZmZlMCt6WnMzWHh4UmU3WE0vNjlldTFhZE1taFlXRjZkcHJyMVZnWUtEOW5NVmkwYWVmZmlxcjFhcHg0OGFwckt6TTRkcUlpQWdOR1RKRU8zYnNVSFoydGhJVEUxM2V4OGZIeDJGdXFiNGFhZnYyN2VyUW9ZTXV1K3d5bDlmdTNMbFRralIwNkZDWFkxb3FKQ1JFdDk5K3U5NTk5MTNsNXVhcXNMQlFVVkZSTFpwai8vNzltamR2bnZyMTY2Yzc3N3pUZnJ4SGp4N3EyN2V2OXV6Wm8rVGtaRTJaTXFYUnRZc1dMVkpKU1lsKy8vdmZLeVltcHMzUEJ3QUFBQURRZG9SUUFBQUFPR1BpNCtPZEJnYVN0R0hEQmxWVVZMZzg3NjVseTVZMTJmNXQyN1p0MnJadFc2UGpwNGRRdGJXMVNrMU5sYisvdjdaczJhSXRXN2JZejAyWk1rVjMzWFdYRml4WW9Qbno1K3ZoaHg5MkduUnMyTEJCWDN6eGhRSUNBalI3OW14MTZ0VEo0WHhLU29vT0hUb2tTWm8vZjM2enoydlpzbVV1ei9mcDAwZXpaODkyT0xacjF5NVZWVlZwMUtoUmpRSXFtK0xpWWgwNGNFQ0JnWUdLajQ5WFpXV2wwM0grL3Y0eUdBejJ4MDJGaGFjN2RlcFVzMjBaSXlJaTlNYy8vdEhoV0hoNHVHcHFhdlNmLy94SEZvdkZvUnJ0bDcvOHBmYnMyYU52di8xVzQ4ZVBWM0J3c1AyYzBXaFVTVW1KQWdNREZSMGQ3Zlk2QVFBQUFBQm5GaUVVQUFBQVBPN0xMNy9VaUJFakZCc2JxOWpZV0tkak1qSXlWRkZSb2F1dXVxcE45M3JqalRjazFlL1p0SDc5ZWxWVlZXbmF0R2tPWTJwcmE3Vnc0VUlOR1RKRXc0Y1BkenBQYW1xcXZYMWVSa2FHdzdrcnI3eFMvZnIxMDlTcFU3Vnk1VXJ0MnJXclVRaVZtNXVybFN0WHlzL1BUL2ZkZDErajU3MXYzejZ0WHIxYWtqUnIxaXlIU3F1R2twS1NWRlpXcHR0dXU2M0o1eDBXRm1iLytvVVhYbkJvWVplV2xxYTB0RFNIOGJhcXN1Ky8vMTVXcTFWVlZWVjY3cm5uWE01Lzc3MzNxbi8vL2c3SERBYUR3c1BEbTF5WE8xeTFiQXdMQzFOTVRJenk4L04xNk5BaGRlL2UzWDR1TGk3T1hnMzE5ZGRmTzd6R0J3NGNrRlJmTWVYcSt3b0FBQUFBT1BzSW9RQUFBTkFtcDA2ZDBxWk5telJpeEFqN3Njek1UTzNhdFV1UFBmYVlubnp5eVNhdmQxVmg4OG9ycnlnZ0lNRHRkWGg1ZWFtMHRGU2JOMjlXZUhpNHhvNGRheitYbEpTa0gzNzRRWEZ4Y1U2dnJhbXBVWEp5c2thTUdLRmJiNzNWNVQzR2p4K3ZUcDA2YWVEQWdZM085ZXpaVStQSGoxZGlZbUtqZG4zRnhjVmF0R2lSTEJhTEpEWFpLdStycjc1U1dWbVpoZzBiMXRUVGRTb2tKS1RSc1lxS0NsbXRWa2svVlh0NWVYa3BNakxTNlJ3bEpTV3FxNnR6cUlLeTZkU3BrNTUrK3VrV3IrdDBUVlZWSlNRa0tEOC9Yems1T1E0aGxGUWZCdTdaczBmNzkrK1gxV3ExQjA2NXVibVM1TFR0SWdBQUFBQ2cvUkJDQVFBQW9FMEtDZ3EwZnYxNjllblR4Mzdzemp2djFOeTVjL1hGRjErMHVoMmZyNit2cFBxcXF1VGtaSWR6dGhCajZ0U3B1dlRTUyszSEJ3OGVyRzNidHVuUW9VTzY2S0tMSkVsSGp4N1ZkOTk5cDlqWVdDVW1KaW92TDg4K1BpWW1ScjYrdmxxOWVyV3FxNnZkcXNweUZrRFpYSC85OVkyT25UaHhRdSs4ODQ2cXFxcGtNQmhrTnB2ZGFtM1gxQmh2YjIvOTVTOS9hWFQ4eFJkZmJIU3NZWlZVZW5xNktpc3JOWERnUU4xOTk5MU81Mzd6elRlVmw1Y25INS8yK2EvQ3dJRURsWnljckMxYnRtalNwRWtPTGZsNjl1eXBlKys5Vi8zNjlYT29lTXJPenBZazllN2QrNnl2RndBQUFBRGdHaUVVQUFBQTJxU2twRVNTSFBZLzZ0YXRtMmJObXFXZVBYc3FORFRVNlhYdXR1TUxEZzVXVkZTVXBQcEF4MncyMng4YmpVYTkrZWFiamE0NWZVOG5TVHArL0hpajRPYXBwNTVTYUdpb05tM2FwR0hEaHJtc0RwS2FEb1djbll1S2l0TFRUeit0bFN0WHFyUzBWTmRmZjcxU1UxTlZXRmlvcVZPbnVwd3JKU1ZGRlJVVlRZNXBHTXk0eTJnMEtqazVXZDdlM3BvOGViTExjYmFxcWRORHFLdXZ2bHBCUVVFdHZxOHpWMTU1cGN1NTR1TGk3QzM1ZHUvZXJZU0VCSWZ6cDdjSVBITGtpQW9MQ3hVWEY2ZXVYYnQ2WkgwQUFBQUFBTThnaEFJQUFFQ2JGQmNYeTl2Yld4MDdkblE0bnBDUW9OLzk3bmZOWHQ5VXVETjE2bFJObURCQjQ4YU5reVRObVROSGhZV0Y5cFp3ZFhWMWpVS0tsb2lJaUpDdnI2K0dEaDNxc2tKcDlPalJ1dVdXV3lTNXZ5ZFN3ejJQcGsrZnJ0NjllMnZzMkxGS1RVMlZKRTJZTU1IbHRlbnA2YXFvcUdoeVRHdHMzYnBWNWVYbEdqZHVuS0tqbzEyT3M3VU10SVZRSjA2YzBMeDU4K3puYmMvQkV5Njc3REtuTFFSSGpScWx6ejc3VEpzMmJXcjI5ZjN1dSs4a3lhRWRKQUFBQUFEZzNFQUlCUUFBZ0RZcEtDaFFlSGg0b3oyRURBYUR5MVo3N3VyWnMyZVQ1MzE5ZlJVZkgrL1FZczhkUVVGQjZ0eTVzLzN4akJremxKMmRMWVBCb0l5TURQbjcreXN4TVZHU0hQWjNDZzhQZDJ0UHBJWmhWbGhZbU1QK1ZLZWZkMmVPMDdscXg5ZVVzV1BIS2lvcVNqRXhNVXBLU3RJVlYxelJLRGlVSkxQWkxFbjIxOU5rTWptRWFwNWt1OWZwUm93WW9UVnIxbWpmdm4wNmV2U295d3Fuc3JJeWJkdTJUVDQrUGhvNmRPZ1pXU01BQUFBQW9QVUlvUUFBQU5BbXg0NGRVMHhNVEtQajN0N2VidTJ4NUFuT1d2STFaZmp3NFpvNWM2YjlzY0ZnMEtCQmd6Um8wQ0JsWkdRb05EVFU0YnludFVjN1BrbnExYXVYdG03ZHFwU1VGTzNkdTFlUFBQS0lmZTh0RzFzd1pLdUVpbzZPMWx0dnZlWDJQUjU5OUZINSsvdnIxVmRmYmRVYUpjbmYzMTlqeDQ3Vit2WHI5ZGxubituQkJ4OTBPbTdkdW5XcXE2dlQyTEZqRlJnWTJPcjdBUUFBQUFET0RFSW9BQUFBdE1uVlYxL2RaQUJnYTZIWEVyYjlsRm9pSVNIQnJjcXJWMTU1cFVYek5uVGl4QW5ObVRPbjFkZmJuS2wyZk03V1ZscGE2dkI0MkxCaHlzcktVbFpXbGo3NTVCUE5talhMNGZ6cDdmaWMyYk5uanpwMjdLam82T2hXQjJMTm1UQmhnbEpUVTVXYm02dnQyN2RyOE9EQkR1Zno4dktVbHBhbWdJQUFUWm8wNll5c0FRQUFBQURRTm9SUUFBQUFhQk4zOStLWk9IR2lXK1BXcmwzYnFuWDQrdm9xT0RpNFZkY3VYYnJVNFhGWldabkRzV25UcGttcXJ4THlSR3U2bEpRVWwrZXFxcXFhSFdNemZQaHdoK2ZzN3RwbXpKaWhRNGNPYWN1V0xlcmV2YnRHang1dFAzZDZKZFRwTEJhTEZpeFlJSXZGb2xkZmZWVitmbjV1M2JPbEFnTUROWEhpUksxWXNVS2ZmLzY1ZXZmdWJRODc2K3JxOU5GSEg4bGlzV2ppeElrS0NnbzZJMnNBQUFBQUFMUU5JUlFBQUFET2lqTWRRbVZtWmlvek03TlYxMlprWkRnOE5ocU5Ec2RzYTNlM1FxdTVQWitTa3BLYW5jT2RNYjE3OTNZSW9aeTF6WHZoaFJkMDh1UkpoMk9CZ1lHYU1XT0c1czJicDg4KyswdzlldlN3dDFRMG1VeVMxS2hObjAxQlFZSE1ack02ZGVwMHhnSW9tOHN2djF5Wm1aazZlUENnRmkxYXBQdnZ2MS9lM3Q1YXNXS0ZqaDA3cHE1ZHV6YmFid3NBQUFBQWNPNGdoQUlBQU1CWjBWd3cwMVpEaGd6UlRUZmQxT3k0WjU1NXB0R3hodUhObzQ4KzJxcDJnTzY0NktLTEZCb2E2bktQbzdPcGI5KytHakpraURJek01V1NrbUxmQTZ1dXJrNVMvVDVaenV6ZnYxK1NGQmNYNTNKdW85SFk3T3Y5d2dzdktEUTB0TWt4WGw1ZXV1T09PL1Q2NjY5cjM3NTlXckZpaFRwMzdxeTB0RFFGQlFYcG5udnVjYmxPQUFBQUFFRDdJNFFDQUFEQVdURjE2bFMzeHJsVEFTUkpKMCtlVkY1ZW5nWU9IQ2lwdmsyY0xVQTVWM1h2M2wzaDRlR3RydmF5Y2JlcXJEazMzbmlqSWlNamRjMDExOWlQMWRYVnljdkx5MlVsVkZaV2xpU3BaOCtlTHVmMTh2SlNaR1Jray9kMk56enEzTG16N3J6elR2M2pILy9RZDk5OVo3LzI3cnZ2VnVmT25kMmFBd0FBQUFEUVBnaWhBQUFBY0ZaTW1EREJyWEd1UXFqeThuSjd5UFR5eXkrcnFLaEk0ZUhoOWhCcXg0NGQyckZqaDJjVzYwSmhZV0diS3JyUzB0S1VsNWZYNW5WNEtvUUtEZzdXcEVtVDdJOU5KcE9zVnF2TEFLcTR1Rmg3OSs2VjlOUGVWYzc0K2ZsNXRKS3NWNjllNnRPbmozYnYzaTFKNnRLbGk3cDI3ZXF4K1FFQUFBQUFad1loRkFBQUFNNktsSlNVVmwzM3pUZmZLQzB0VFlXRmhmWmpWVlZWR2p4NHNBWU1HQ0NwdnMxZGZIeThCZzBhcEJVclZxaXlzbEszMzM2N0pPbWRkOTVSeDQ0ZGRkdHR0MG1TVnExYXBaQ1FFTlhXMXFwRGh3NHRXb3ZCWUZCNGVIaXo0eHF1MVpuWFhudXRWZnNwelprenA5bTUyNkttcGthU1hINWYxcTFiSjZ2VktrbGF2MzY5ZXZYcXBVc3V1ZVNNclVlU2lvcUt0R1RKRWgwOGVGQyt2cjd5OHZKU1hsNmVYbjMxVmQxODg4MzIzd01BQUFBQWdITVBJUlFBQUFET0NuZmI3SjN1MUtsVEtpd3NWRnhjblByMzc2LysvZnNyUGo1ZVhsNWU5akdQUGZhWXc5akV4RVNIZG5FZE9uU3dQMzdzc2NkMDRNQUJQZnZzczVvNmRhckdqQm5qOHQ0blQ1N1V1blhyZE91dHQwcVN3c1BEM2Fyd09kUDdYNTBwMWRYVmtweUhVSHYzN3RYV3JWc2xTVE5uenRTeVpjczBmLzU4M1hiYmJVcElTUEQ0V3NyS3lyUnUzVHFscDZmTGJEWXJOalpXZDk1NXA3eTh2TFI0OFdJZFBYcFVDeFlzVUxkdTNUUng0a1QxN2R2WDRmY0VBQUFBQUtEOUVVSUJBQURnckhqcnJiZmNHbmQ2Z0ROMjdGaU5IejllSFR0MmJQSzZ5c3BLL2ZPZi81VFpiTmJsbDEvdWNNNVd2V05UVmxhbW1wb2FlK2hpWTZzRXFxbXAwYi8vL1c5bFpHVEliRGJyaGh0dWNHdnQ3YTJ0NFZkK2ZyNGtLVEF3ME9GNGNYR3hGaTllTEt2VnFzR0RCMnY0OE9FS0NRblJ3b1VMOWY3Nzc2dFBuejRhUFhxMFI2cWlEaDgrck8rKyswN2J0MjlYWFYyZE9uVG9vR3V1dVVZVEpreXd0d2w4N0xISHRHSERCaVVuSit2dzRjT2FQMysrT25mdXJNc3V1MHpEaGcxcmRqOHFBQUFBQU1EWlFRZ0ZBQUNBYzhiSmt5Y2x5YUZWWFVSRVJMUFhiTm15UmQ5Kys2MHFLeXMxWmNvVWRlL2UzWDdlWURDb3RMUlVSVVZGaW95TWxNbGtzdThkRlI4Zjd6QlhlbnE2cFBxS3F2VDBkQ1VtSnVyYWE2K1Z2NysveS91ZjN0YnZoeDkrc04vWGxlVGtaUG40dFB5ZjRwV1ZsVTJlajRxS2FuU3N1TGhZRm92RjRkaC8vdk1mV2ExV1JVWkdLaWdvU0IwNmRGQmhZYUcrL1BKTFNWSnNiS3g5YkVGQmdlYk5tNmVLaWdxRmhJVG9wcHR1a2lUMTdkdFhEejMwa0Q3NjZDUDk4TU1QOXVjdDFZZDRMNzMwa3J5OXZlWHQ3VzAvYnJGWVpMRllaREtaWkRLWjlJdGYvRUpYWG5tbGlvdUx0WFBuVG0zZnZsMUhqaHlSSlBuNCtHalVxRkdhT0hHaXdzTENITmJ2NCtPanE2NjZTaU5IanRUNjlldVZscFptcjFwYnQyNmRJaUlpMUx0M2J3MGJOc3poOXdJQUFBQUE0T3dpaEFJQUFFQzdlZm5sbDFWVFV5TmZYMTk1ZTN1cnRMUlVrcHF0cUttcnE5UG5uMyt1M054Y2UvVk9lSGk0WnN5WTBhZzFYSzlldmJSbnp4NjkvUExMRHNlam9xSjA2YVdYT2h5TGpvNldsNWVYdW5mdnJodHV1S0ZSU09YTTg4OC9yNnFxS251VlRtMXRyU1NwVzdkdUxxOVp2MzU5cy9PMmhyTldnUys4OElJOTNMUFp1M2V2dnY3NmE2ZHplSHQ3NjRvcnJyQS9MaXdzVkVsSmlYeDlmWFhQUGZjb09EallmcTVidDI1Njhza25sWk9UbzZ5c0xCMDVja1JsWldXcXJhMVZTVW1KekdaemsrdnQzYnUzc3JLeXRIRGhRdnV4Z0lBQWpSNDlXdVBHalZOb2FHaVQxd2NIQit2NjY2L1h4SWtUbFpxYXFyUzBOQlVWRmFtNHVGZ1ZGUlVhTjI1Y2s5Y0RBQUFBQU00c1FpZ0FBQUMwbTc1OSsycmZ2bjMyeDEyNmROSEZGMStzU1pNbU5YbWRMYlE2Y2VLRUVoSVNkTmxsbDJuQWdBRU9WVGMyZDkxMWw3MVN4bUt4eU52YjI5NjY3ZlR4ZmZyMDBVTVBQYVR1M2J1N3ZiOVE3OTY5ZGVEQUFabk5acG5OWmdVRUJLaDc5KzY2N3JyclhGN3oybXV2T1ZSN3VXdk9uRGtxTEN4czBUWGg0ZUdOcXE2NmRldW1pSWdJMWRiV3ltUXl5V3cyeThmSFIxMjdkdFUxMTF6akVLQWxKQ1RvdXV1dVUzeDh2QzYrK09KRzgzdDVlZG4zNm5MR2FyWEtZckhZV3lKNmVYazUvSXFMaTFOQ1FvS01ScU5Hamh5cHhNUkVlNkRuTG45L2YwMllNRUVUSmt6UW9VT0h0SFhyVnZYcDA4ZHBaUmdBQUFBQTRPenhxcXFxc2pZL0RBQUFBR2hlVFUyTkxCYUxBZ0lDenZpOTZ1cnFaTFZhSFZyaG5VbTJsbmJPZ2k1MzFkWFZ5V0t4dENxQWt1cXJyS3hXYTZ1dlAxZFpyVmEzUXo4QUFBQUFRUHNLREF4MCt6OXdoRkFBQUFBQUFBQUFBQUJ3UzB0Q3FOWi9qQk1BQUFBQUFBQUFBQUJ3Z1JBS0FBQUFBQUFBQUFBQUhrY0lCUUFBQUFBQUFBQUFBSThqaEFJQUFBQUFBQUFBQUlESEVVSUJBQUFBQUFBQUFBREE0d2loQUFBQUFBQUFBQUFBNEhHRVVBQUFBQUFBQUFBQUFQQTRRaWdBQUFBQUFBQUFBQUI0bkU5N0x3QUFBQUJuVGxaV2xqWnYzcXlEQncrcXBxYW12WmNEL0d4TW5EaFJFeWRPYk85bEFBQUFBTURQR2lFVUFLRE5UQ2FUOHZMeWxKK2ZyNEtDQWhVVUZLaWtwRVExTlRVeUdvMnFyYTJWMld4dTcyWGlBbUV3R05TaFF3ZjUrL3ZMejg5UG5UcDFVblIwdEtLam94VVRFNlA0K0hqNStKei8vd1Nxckt6VXNtWEx0SDM3ZHNYRXhDZ2hJVUhoNGVIeTh2SnE3NlVCUHdzOWUvWnM3eVVBQUFBQXdNK2VWMVZWbGJXOUZ3RUErUG5Kejg5WGRuYTJjbk56ZGZEZ1FjWEV4Q2d1TGs0eE1UR0tqbzVXUkVTRS9QMzk3YjhNQmtON0x4a1hDTFBaTEtQUmFQOVZYRnlzZ29JQzVlZm42OGlSSThyUHo5ZkZGMStzbmoxN0tpRWhRVEV4TWUyOVpJOHptODM2NjEvL3FwS1NFdDE4ODgwYU5HaFFleThKQUFBQUFBQ2NKd0lEQTkzK2hDc2hGQURBYlJVVkZjck16TlNXTFZ0VVhsNnV3WU1IcTIvZnZ1clZxNWNDQWdMYWUzbUFXNnFycTdWMzcxN3QyYk5IMjdkdlYwaElpQzY3N0RJTkhUcFVRVUZCN2IwOGoxaTdkcTIrK3VvclBmNzQ0K3JhdFd0N0x3Y0FBQUFBQUp4SENLRUFBQjVWV2xxcXI3LytXdHUyYlZOaVlxSkdqaHlwUG4zNjBOWUxQM3RXcTFVLy9QQ0QwdFBUbFpXVnBXSERobW5DaEFucTJMRmpleSt0MVNvcksvWHNzOC9xeWl1djFDOS8rY3YyWGc0QUFBQUFBRGpQdENTRU92ODNSQUFBdEZwRlJZVldyMTZ0blR0M2F1ellzWHIrK2VjVkdocmEzc3NDUE1iTHkwdDkrL1pWMzc1OVZWWldwdVRrWkwzKyt1c2FPSENnSmsrZXJPRGc0UFplWW92bDVPVElZckdvWDc5KzdiMFVBQUFBQUFCd2dhTVNDZ0RRaU1WaVVWcGFtdGFzV2FOUm8wWnA4dVRKQ2d3TWJPOWxBV2RGVlZXVlZxOWVyYlMwTkUyZVBGa2pSNDZVdDdkM2V5L0xiV3ZYcnRYYXRXdjE2cXV2eXQvZnY3MlhBd0FBQUFBQXpqTlVRZ0VBV3EyNHVGaUxGeStXdjcrL0huLzhjWFhwMHFXOWx3U2NWWUdCZ1pvK2ZicEdqeDZ0cFV1WEtqMDlYWGZjY1ljaUlpTGFlMmt0UWdBRkFBQUFBQURhMjgvblk3MEFnRE51NTg2ZG1qdDNyc2FNR1VNQWhRdGVseTVkOU1RVFQyak1tREdhTzNldWR1N2MyZDVMQWdBQUFBQUErRm1oRWdvQUlJdkZvcVNrSk9YazVPaVJSeDVSZkh4OGV5OEpPR2VNSHo5ZWwxeHlpZWJQbjY4REJ3NW8yclJwOHZKeXUrb2NBQUFBQUFEZ2drVWxGQUJjNEV3bWt6Nzg4RU1WRkJUb21XZWVJWUFDbklpUGo5Y3p6enlqZ29JQ0xWNjhXQ2FUcWIyWEJBQUFBQUFBY000amhBS0FDNWpSYU5UOCtmTmxNQmowMEVNUHNZY00wQVIvZjM4OTlOQkRNaGdNK3NjLy9xR2FtcHIyWGhJQUFBQUFBTUE1alJBS0FDNVFKcE5KQ3hjdVZIUjB0SDc5NjEvTFlEQzA5NUtBYzU3QllOQ3ZmLzFyUlVWRmFlSENoVlJFQVFBQUFBQUFOSUVRQ2dBdVFCYUxSVXVXTEZGb2FLaG16WnJGL2paQUMzaDVlV25XckZrS0NRblJraVZMWkxWYTIzdEpBQUFBQUFBQTV5UkNLQUM0QUNVbEpjbG9OT3BYdi9vVkFSVFFDbDVlWHZyVnIzNGxvOUdvenovL3ZMMlhBd0FBQUFBQWNFNGloQUtBQzh5T0hUdVVrNU9qMmJObjA0SVBhQU9Ed2FEWnMyY3JKeWRITzNmdWJPL2xBQUFBQUFBQW5ITUlvUURnQWxKVVZLVGx5NWZyTjcvNWpmejkvZHQ3T2NEUG5yKy92Mzd6bTk5bzJiSmxLaTR1YnUvbEFBQUFBQUFBbkZNSW9RRGdBbUd4V1BUaGh4OXF5cFFwaW8rUGIrL2xBT2VOK1BoNFRaa3lSWXNYTDViRlltbnY1UUFBQUFBQUFKd3pDS0VBNEFLUmxwWW1mMzkvalI4L3ZyMlhBcHgzeG84Zkx6OC9QNlducDdmM1VnQUFBQUFBQU00WmhGQUFjQUdvcUtqUW1qVnJkT3V0dDdiM1VvRHoxc3laTTdWNjlXcFZWRlMwOTFJQUFBQUFBQURPQ1lSUUFIQUJXTDE2dFVhTkdxVXVYYnEwOTFLQTgxYVhMbDAwYXRRb3JWNjl1cjJYQWdBQUFBQUFjRTRnaEFLQTgxeHBhYWwyN3R5cHlaTW50L2RTZ1BQZXBFbVR0R1BIRHBXV2xyYjNVZ0FBQUFBQUFOb2RJUlFBbk9kU1VsSTBac3dZQlFZR3R2ZFNnUE5lVUZDUXhvNGRxMisrK2FhOWx3SUFBQUFBQU5EdUNLRUE0RHhXVVZHaHJWdTM2dXFycjI3dnBRQVhqS3V2dmxwYnRteFJaV1ZsZXk4RkFBQUFBQUNnWFJGQ0FjQjVMRE16VTRtSmlRb05EVzN2cFFBWGpORFFVQ1VrSkNnek03Tzlsd0lBQUFBQUFOQ3VDS0VBNER5Mlpjc1dqUnc1c3IyWEFWeHdSbzRjcVl5TWpQWmVCZ0FBQUFBQVFMc2loQUtBODFSK2ZyN0t5OHZWcDArZjlsNEtjTUhwMjdldnlzcktsSitmMzk1TE9hZlYxdGFxcHFhbXZaZHh6cW10clczdkpmeHMxTlhWdGZjU1dvelh0Mm5wNmVuYXZIbHpleThEQUFBQWdJY1FRZ0hBZVNvN08xdURCdytXbDVkWG0rZjYrOHRQNkYvdnZ1ejIrQ2R1djBaUDNINU5xKzYxWmROWDJwRyt3YTJ4VnF0VnU3WnUxczZNYjF0MXI3MjdNbFYrNm1TTHJrbFo5YkZTVm4wc2k4WFNxbnRXbEpXcXVxckM1WG16MmFSOXV6M1R4dTNBM2wweW1acC9nN2FzOUtTT0hzeVYxV3B0OWIycUt5dVUrdlVxRlI3TGMvdWF2ZG5ibEpXeHFkWDN0REZXVmFxNnFxTFZyOG1aNE9YbHBTRkRoaWc3Tzd1OWwzTFd6WnMzVDNQbXpIRnI3QnR2dktHbm5ucXFSZk52M0xoUlgzNzVaYlBqNnVycXRISGpScVdtcHJab2ZrbGFzMmFOdG16WklyUFo3SERjMmMvSXlwVXI5Y0VISDdUNEhrdVdMTkdDQlFzYWhYQVpHUmw2N3JubnRIZnYzaGJQMlZCT1RvN2VlKzg5ZmYvOTkyMmF4NVVkTzNib3ozLytzOUxUMDUyZVg3WnNtVjU2NlNYdDJiT254WE52MjdaTml4WXRVbDVlMDMrZXJGcTFTbi83Mjk4YXZVN04rYm0vdmovKytLUG16NSt2ckt3c2wyTktTMHMxZCs1Y0pTY250L28rcmJGcTFTcXRYNy9lNmJuMzMzOWY3NzMzWHJOenJGaXhRcDkrK3Ftbmx3WUFBQUNnblJCQ0FjQjVLamMzVjMzNzl2WElYRC8ra0tWRHVUOTRaSzdtL0h2K0cxcnh3VHR1amMwL2NsQWYvTzBGZmZiQk82cXRNYmJvUHFhNldpMSsrMFc5K1BCTUhUMlkyK2o4anZRTlRrT04xWjhzMU9wUEZzcGlOamtjTHlzOXFST0Z4NXU5NzZmdnY2VS8vYzh0K25idGlrYm56Q2FUM25yMlFjMTc5ZmZLMmQ2Mk40Nkw4by9vM1JkL3ErZG0zNlRqZWZ1YkhKdTZQa2wvZmZZQnZmckVYYTBPb25adDI2d1YvM3hiNzczMFc5WFZ1bGZaOHRtSDcycngyeSsyNm40TnZmaklURDE3MzQwNmVxang2OWllK3ZUcG85emNjMnROWjhPSkV5ZFVXRmg0eHViZnZIbXpXMitzZTN0NzY5dHZ2MVZTVXBLcXFxcmNucis0dUZqcjFxM1R4bzBiNWUzOTB6K1Z2Ly8rZTczMDBrczZmUGl3dy9pY25CeHQzNzY5MFR6TGx5L1h4eDkvN1BUZVI0NGMwZGF0VzFWWFZ5Yy9QeitIY3hFUkVhcXBxZEVISDN5Z1U2ZE91YjN1MCtYbDVXbnYzcjJxcnE1dTlSeE55ZittNnRVQUFDQUFTVVJCVk1ySzByRmp4MXhXOVdSblo2dTR1RmhkdW5ScDBieFdxMVhKeWNuYXVYTm5zK0dTajQrUDh2THl0SGJ0V3JmblB4OWUzOHpNVE9YazVLaWtwTVRsbUowN2QrckFnUU02ZnJ6NXY1Yzg2ZXV2djlhbVRjNC9YTEJ2Mzc0Mmg2c0FBQUFBZm41ODJuc0JBQURQTTVsTU9uandvSHIxNnRYZVN6bWpZdU83YStDSWNkcVJ2a0hmZjdOYWwwKzgwZTFyZDIxTGxiR3FVcDBpb3RYbG9rc2N6cTMrWktGU1ZuMnMwZi9KMW8xM1B1VFdmTXNYemRXQnZidDExeVAvcXg1OUVweU9PYmgzdDNabnBzckh0NE1HREIzZDZMekJ4MGZEeGw2bFZSL04xeWNMM3RRVHIvNUR3U0ZoYmorbmhuYWtiWkFraFhXS1VFeGM5eWJIN3Z5K3ZwS3NkOEt3VmxmT1pYeTdUcEoweGFTYjVOdkJyNW5Sbm1VTEN3MkdjK3VmTmIxNjlkTENoUXRsTXBuazQzTnVyZTFzeXNqSTBOS2xTNXNjOCtpamo3bzg5OVpiYnpWN2ovVDBkS2VCUlV4TWpIYnYzcTNseTVlclI0OGVqYzZQR1RQRzZWeVNORzNhTkllZmg5allXSldYbCt1OTk5N1Q3Tm16ZGZIRkY3dGN6L3IxNjdWcDB5YUZoWVhwMm11dlZXQmdvUDJjeFdMUnA1OStLcXZWcW5IanhxbXNyTXpoMm9pSUNBMFpNa1E3ZHV4UWRuYTJFaE1UWGQ3SHg4ZkhZZTZHYkFGSGFHaW95K3RieTJ3Mkt5Y25SMTVlWGhvMGFGQ2o4OFhGeFRwMTZwVEN3OE1WRnRheVA4TnljbktVbjUrdmhJU0VKci9Ia25UbGxWY3FMUzFOdTNidDBzU0pFMlV3R0pxZC8rZisrcHJOWm0zZnZsMGRPblRRWlpkZDV2TGFuVHQzU3BLR0RoM3Fjc3pQbWRWcTlVaWxOd0FBQUlBejc4SjlSd1FBem1ONWVYbUtpWWxSUUVEQUdabi8xTWxpdmZqSXpHYkhOZGVTNzdjdi9iMVJBTlRhdVQ1ZjhuLzZmTW4vT1QzWE8yR1k3bjNTc1QzWTFrMzFsUlFqeGs5cTlFYldrREZYYW5QeTUwcGR2MHBSc2ZFYWU4MzFUZDU3MithdnRUc3pUZDRHZzh2MmQyYVRTY3YvK1RkSjBsWFRacXB6Wkl6VGNWZE11a25aVzcvVDBVTS82bkR1SHZVYlBMTEplenRqdFZxMTlidjY1emZtNnFsTnZsRjM1TUErRmVVZmtTUU51OXo5Rm9xdlBma3JoOGRGeCt2blNFLzVVbHMyZmRWby9GTi9YdWoyM0MxbHNkU0hEOTV1dkFGOU5nVUdCaW9tSmtaNWVYbnEzcjNwSVBCOEZoOGZyeWxUcGpnOXQySERCbFZVVkxnODc2NWx5NWJKWkRLNVBMOXQyelp0MjdhdDBmSFRRNmphMmxxbHBxYkszOTlmVzdaczBaWXRXK3pucGt5Wm9ydnV1a3NMRml6US9Qbno5ZkRERHlzbXB2SFA4WVlORy9URkYxOG9JQ0JBczJmUFZxZE9uUnpPcDZTazZOQ2hRNUtrK2ZQbk4vdThsaTFiNXZKOG56NTlOSHYyYktmbnptUUl0V2ZQSGhtTlJ2WHAwMGVob2FIYXZuMjdkdTNhMWVqZUpwTkpIMzc0WVpOejNYNzc3UTZQMTZ4WkkyOXZiMTEzM1hYMnVkNTk5MTJYMTlmVzFzclgxMWV2dmZhYTAvTzMzWGFidW5YclpoLzdjMzk5ZCszYXBhcXFLbzBhTmNwbEFGbGNYS3dEQnc0b01EQlE4Zkh4cXF5c2REck8zOTlmQm9OQjFkWFYrc01mL3REa1dxWDZzTGk1WVBCc0tDOHYxOS8vL25kTm16Wk52WHYzYnUvbEFBQUFBR2dHSVJRQW5JZnk4L01WRnhkM3h1YjNOaGdVR2V0NmZsc2cwZFFZU2ZMeDdlRDJQY2RjTmRYKzlhblNFd3JyR081MFhQbXBFdmtGQktwRGcycWM2SzRYT1l3cEt6bWh2YnUyeWNmSFZ5TW4vTExSSERGZEw5S3NCNTdXb3I4K3AxVkw1eXUrUnk5ZDFMT2YwL3VkTEM3UXlzWDFiNUJlZjlzRDZqVmdpTk54NjFZczF2RzhBNUtrdGN2K3FiWEwvdW42eWY3WHdyODgxK1Q1c0U0UmV2WnZqU3RNZnR5elV5Y0tqOHMvTUVpWFhYRnRrM09rZlZPL3QwNWtUSnpDbzJKVVdlNjZQWlIvUUpBTS82M29zYjNHcHp0WlhPRHkrdE9EcTVORitVNlAzL0xyMzZwN3J3Rk5ycnNoeTM4cllIek9zVW9vU2VyYXRhdnk4L012eUJEcXl5Ky8xSWdSSXhRYkc2dlkyRmluWXpJeU1sUlJVYUdycnJxcVRmZDY0NDAzSk5VSHNPdlhyMWRWVlpXbVRadm1NS2EydGxZTEZ5N1VrQ0ZETkh6NGNLZnpwS2FtMnR1clpXUmtPSnk3OHNvcjFhOWZQMDJkT2xVclY2N1VybDI3R29VVXVibTVXcmx5cGZ6OC9IVGZmZmMxZXQ3Nzl1M1Q2dFdySlVtelpzMXlHUkFuSlNXcHJLeE10OTEyVzVQUHU2a3FJMXNROU00NzdyVTNkU1VpSWtKLy9PTWZIWTZscGFWSmtrYVBycS9vUEhMa2lOT1E3OVNwVTA2UE45UXdoTXJLeXRLUkkwYzBkdXhZUlVWRlNhcXYvR211dmFQUjZMb2RhOE4yZ1QvbjEvZUZGMTdReVpNLzdXR1lscFptZngxc2JGV0QzMy8vdmF4V3E2cXFxdlRjYzY3L0hybjMzbnZWdjM5L2VYdDcyNy9menBTV2xxcTJ0dGFoZldGN01abE1ldi85OTNYczJER3RXTEZDVHo3NXBGc1ZjQUFBQUFEYXo3bjNiZzBBb00wS0NncWNmb0s3cmJLM2ZxZmVDY01VRXRhcHljb1dXOVdTSjZ0ZmJyanpRVWxTVnNZbWZUVHZ6NW80L1M2Tm0zU1R3eGlyMWFyM1hucGMrM0syNi9KcmI5QTFOOXp1YkNxbGZQRnZXU3dXV1N3Vy9lbUJteHV2LzVYNTZqZDRoTVpQdmxuZmZQbUpQbnpuWmYzMnBiOHJNTml4b3NCc011bkR0MTlTZFZXRnhrKytXYU92dXM3cC9mNlR2VlVidnZ4RVhsNWVHanpxRjgwKzE4elVGSGtiREJvMFlseVQ0eHF1eDFsMW1yR3FVcy9jTyszMHkvVHlQejZYbjMrQWpOVlYycDZhSXFsK0Q2bi9kZks5YU9pdVIvL2swRVl3TWpiTzRUVis0dlpyZEVtZlJOMy96QnYyWTY4OStTdDdZT1VxdURyOWVJM1IvVDFzekdhVGZSOHJ3em5ZOGk0bUp1YU03bzkwcmpoMTZwUTJiZHFrRVNORzJJOWxabVpxMTY1ZGV1eXh4L1RrazA4MmViMnJkbnl2dlBKS2l5bzZ2Ynk4VkZwYXFzMmJOeXM4UEZ4ang0NjFuMHRLU3RJUFAvemdNcUN2cWFsUmNuS3lSb3dZb1Z0dnZkWGxQY2FQSDY5T25UcHA0TUNCamM3MTdObFQ0OGVQVjJKaVlxT0trZUxpWWkxYXRNamVQcktwVm1wZmZmV1Z5c3JLTkd6WXNLYWVicE5LUzBzbFNaR1JrVzFxVzlhNWMrZEc4KzdaczBkQlFVRWFNS0ErTEw3dXV1dnNsVXVTOUtjLy9VbWxwYVY2L3ZubjNXN0haemFibFpTVXBNREFRRTJhTkVtU2RQejRjZm40K0RScXlWaFdWcWJYWDM5ZEVSRVJldkRCQjkwS0ljNlgxemNrSktUUnNZcUtDdnVmZzdacUx5OHZMMFZHUmpxZG82U2tSSFYxZGZidm01K2ZuNTUrK21tWDkzenp6VGVWbDVlbmpoMDdhczZjT1M3SDJaU1hsOXZIRFI4K3ZNMGhzNDNGWXRFLy8vbFBIVHg0VUIwN2R0Ujk5OTFIQUFVQUFBRDhESng3NzlZQUFOcXNvS0JBL2ZvNXI5eHgxL0c4L2JKWUxJcU5yOTlIcGZ4VWlSYi83VVgxN0RkSTl6enhrbng4ZkJ0VnNKeXVxZlBSWGJycHJrZi8xT0oxeGZYb0pXOXZiNjMrOS92cTBYdUE0bnY4MUlvblkrTmFIZGk3Uzk0R2crSXV2dFRwOVNYRkJVcEwrVUxlQm9QQ281eFhaL2o0K0VxU0p0MTh0Mzc4SVVzeGNSYzczZWNvLytoQkZSM1AwOUF4VitxWE0zN3RkSzdDWTNuNjhKMlhaYkZZMU1IUFh6UHYvMzJ6enpFek5VVStQcjV1alhYRzFhZlZiVytPMnFTdVQxSnRqVkVHZzQ4Q2d4dS9zV2xUVVZZcXE5WHFYc2pUeEp2ZGIzem8yS2JQRmxDZGZyeWhHbU8xVHAwc2RubmVWUGRUbFVOSmNhSHFHbFE5TkNla1l5Y0ZCQWE3UGI0MVltSmk5TU1QUDV6UmU1d0xDZ29LdEg3OWV2WHAwOGQrN000Nzc5VGN1WFAxeFJkZnRMb2RuNjl2L2MvaWwxOStxZVRrWklkenR1QnE2dFNwdXZUU24zN2VCdzhlckczYnR1blFvVU82NktMNktzaWpSNC9xdSsrK1UyeHNyQklURTVXWGwyY2ZIeE1USTE5Zlg2MWV2VnJWMWRWdXZXSHVMS0N3dWY3Nnh1MDdUNXc0b1hmZWVVZFZWVlV5R0F3eW04MU43b04xK25OMHh0dmJXMy81eTErY25qT2J6YXFzckpTdnI2K2VlZWFaWnUvVEVwczNiNWJGWWxGUVVKRFRQMnVLaTR0VldscXF5TWpJRnUwSGxaS1NvdUxpWWsyZlBsMUJRVUV5bTgxYXRHaVJDZ3NMZGYvOTk5dmJybGtzRmkxZXZGamw1ZVdhUEhteVF3aVJsWldsenAwN093MGF6NWZYOThVWFgyeDByR0dWVkhwNnVpb3JLelZ3NEVEZGZmZmRUdWUyaFVvTjk2b3JMaTdXVjE5OXBWdHV1YVhSSG5ZblRweFFZR0NnUWtORDNRclZMUmFMZlZ4NWVYbXo0OTFoc1ZqMHIzLzlTN3QyN1ZKWVdKZ2VlT0NCUmdFcEFBQUFnSE1USVJRQW5JZEtTa29VRVJIUnBqbVNWeTVSVnNZbXZmTCtLa2xTU0ZnbjlVbThUR2twWDJqSnU2L29qb2VmZFZuWll0UFVlZDhHcmZoZWZzeXhZcW02c3R4K2JNQ3dNWm8yNjZjOU1UcEhSR3ZpOUx1MDZxUDV5ajk2eUI1Q2xaNG8wcXFsOCtUbDVhVVp2L21keTcyVTFxMVlMTFBKcEYvODhoYVh3WkdOdDhHZys1OSszV2tBSlVsZEwrcXAzNzc4ZndyckhPRzAwcUNrdUVBTFhuOWF4cXI2L1RoTXBqb3QvZnVyVGQ3VHhwMnhOOTM5aVB6OEcxZUovUG1EdFkyT1ZWZFY2Tm43YnJRL3JxMHg2dHMxeXlWSkU2ZmZxVjlNK1g4dTcvUE12ZE5VWTZ5MmgzUE8yRDZGNyszdDJVK2wveWRycXhhLzNmaE5WMmZlZS9ueEZzMDkvVmVQYXVRdkpyZG1XVzRMRHc5M2FLRjF2aW9wS1pFa2gvMXh1blhycGxtelpxbG56NTR1OXlWeXR4MWZjSEN3dlYzWWlSTW5aRGFiN1krTlJxUGVmUFBOUnRlY3Z1ZVBWRjlaYy9vYiswODk5WlJDUTBPMWFkTW1EUnMyekdYMWlOUjBhT0RzWEZSVWxKNSsrbW10WExsU3BhV2x1djc2NjVXYW1xckN3a0pOblRyVnlTejFVbEpTVkZGUjBlU1lwbHFqblRwMVNsYXJ0VVVoa0R1TVJxTTJiZHJVNUpqYzNGeEpVcTlldmR5ZTk5aXhZMXEzYnAyNmRldW1NV1BHeUdxMTZ1dXZ2MVpoWWFHNmQrL3VzTy9QcWxXcmxKdWJxMkhEaG1uVXFGSDI0MGVPSE5HaVJZc1VHUm1wMy8zdWQvWUFVNUlxS3l2UHE5ZlhGYVBScU9Ua1pIbDdlMnZ5Wk5kL3R0bit2RzRZTnFXbHBTa2pJME1oSVNFT1ZXMGxKU1dxcXFxeUI3Mm5WNldkN3RGSEgxVllXSmllZi83NUZxL2ZGWlBKcEE4KytFRFoyZGtLRHcvWEF3ODhvUEJ3NXkxNUFRQUFBSng3Q0tFQTREeFVVMU1qZjMvL05zMXg2bVN4QW9OREhRS1l5Zi92VjhyYXNray8vcENsWTRkL2RGbkJZbXZIMTFTRlMwTWxwKzBqWkxWYTdjY3F5MHJ0ODUzdTMvUGYwTC9udjlIbytOSy92OW9vd0xuLzZkY1ZHUk9uYmQrdFYyaW5jRjExL2F3bTEvVGl3ek9iM0IvcGo3KzV3ZW54VnhmVjc3RlVVbHlnOTE1K1FpWEZCZW8xWUlqMjdzcVV4V3hXNW4vYjN6WEhuYkhUYnJ2ZmFRamxqbzFybHF1aS9KUkNPM2JXMkdzYWY3Sy9JYk50ejZYVFFxaVRSZm1OcXQwTzVlWTRITFB0KzNRdTh1M2cvcDVrclJVUUVPQ3dKODM1cXJpNFdON2UzdXJZc2FQRDhZU0VCUDN1ZDc5cjl2cW0zdnlmT25XcUpreVlvSEhqNnR0VHpwa3pSNFdGaGZiMllYVjFkVXBJU0dqMTJpTWlJdVRyNjZ1aFE0ZTZyR0FaUFhxMGJybmxGa21Td1dCdzZ3M3doaFVqMDZkUFYrL2V2VFYyN0ZpbHBxWktraVpNbU9EeTJ2VDBkRlZVVkRRNXBpbTIvYUFhaG9LZXNISGp4a2I3TDZXbnAydmZ2bjMyeDBlTzFILzRJQzh2VHg5KytLRmI4M2J1M0ZrbWswbEhqaHpSNDQ4L2JxL2E5UEx5MGswMy9kUjJkZlBtemZybW0yOFVGeGRuZnoxczR1TGlkTVVWVjJqanhvMzYvUFBQTlgzNmRQdTVvS0NnOCtyMWRXWHIxcTBxTHkvWHVISGpGQjBkN1hLYzdmdmJNSVM2OXRwcnRYUG5UbjN6elRkS1RFeTBWeEVlT25SSWt0U2pSdytQcmRQVnovdklrU00xWThZTWgyTlZWVlZhdUhDaGNuTnoxYVZMRjkxMzMzMGVEMWNCQUFBQW5GbUVVQUJ3SGpJYWpXME9vVTRXRmFoanVPTW54Z01DZzNYN2czOVVUUHpGQ2c3eDNKdEFEY09xSjI2L1JvSEJvWHJoNzhzYzd0dFdZWjBpRk5vcFhISGRlNm0yeHFpM252c2ZwK01lZlBhdkNnb0pVMTFkclV5bU9wZnpOWFZPa3J5OHZGVmpyRlpzZkhmZDhkQ3ordU45TjZpRG43L21MRWhxZHExUDNINk4yMk5ibzZTNFFDbXJQcFpVMzNMUVZhV1hqZlcvYjFpZTNvN1BiREkxcW5hcnJURTJXeUhYRW9uREwyODJ6UHpUQXplcm92eVVIbmptVGZYbzAzd1k4ZFp6LzZNakIvYkp4L2ZNaDFEKy92Nk4zclEvSHhVVUZDZzhQTHpSL2l3R2c4RmxxejEzOWV6WnM4bnp2cjYraW8rUGQyaXg1NDZnb0NDSGRsNHpac3hRZG5hMkRBYURNakl5NU8vdnI4VEVSRWx5MlA4blBEeTh5ZjF6YkJxKzBSNFdGdWF3UDlYcDU5Mlo0M1JOdGVPcnJxN2ZWKzN3NGNOdTdlSGp5b01QUG1pdllxdW9xTkNHRFJ2czdlWnNEaDQ4cUczYnRqVzY5dkRod3pwOCtMQmI5L250YjMrcnZMdzhCUVVGS1RBd1VOdTNiMWRGUllVdXYveHllMnU5akl3TUxWKytYTUhCd2Jybm5udlU0Yjhoc3RWcVZWMWRuV3BxYWpSeTVFaHQyYkpGbXpkdjFzQ0JBeDNhTko1UHI2OHJZOGVPVlZSVWxHSmlZcFNVbEtRcnJyaWlVVEFzL2ZUQmdvWS9yeDA2ZE5DTUdUUDA3cnZ2YXVuU3BYcmlpU2ZrNit1clBYdjJTUHJwNS9EVXFWUDYvUFBQTld6WXNGYTMvYlZWTVo3dTlJckpnb0lDTFZpd1FFVkZSZXJmdjcvdXVPTU8rZmsxL2ZjVkFBQUFnSE1QSVJRQW5PTnNiN0NaVENiVjF0YktiRGJMYkRiYlA4bHMrOXBxdGNwaXNjaHNOcmU1RXFxMnhxanlVeWQxMGFWOUc1M3IyVytneThxazB6VTM3aGRUL3A5KytmL3VhWGFlRys1ODBLMzd1ZVBPaDUvVDZrL2VkMWxsWkxHWUhSNjdXODMxM1AzVFZWVlJabi9jTVR4U3N4NzR2YnAwNnlIL3dLRFdML2dNcUs2cTBFVTkrOHBpTVd2WTVkZklaS3Byc3RXZTJXeVMxTGdTS2pJMlRrLzllYUVrNlVUaE1iM3krRjBhUHU1YTNmTHJuOXJpMmZaOTJyZDd1MVo4OExiRDliWXFLV2Q3aDkzejJ4Y1ZFZE8xMmVkaXRWcFZWVm0vNTBoUWlQT1diNmN6L2JjeXlkZjN6TCtaNmVmbnA1cWFHaTFmdmx5N2QrOCs0L2VUMUM3dC80NGRPNmFZbUpoR3g3Mjl2ZDNhZzhjVG5MWGthOHJ3NGNNMWMrWk0rMk9Ed2FCQmd3WnAwS0JCeXNqSVVHaG9xTU41VHp1VDdkcHM3ZFpxYW1yYzJzUEhsUTROcWdXVGtwSlVYVjJ0OGVQSGE4T0dEZmJqTTJiTXNGZXYvUGpqajNyNzdiZDE2YVdYNm4vK3gzblE3OHJzMmJQdGMyemF0RWxoWVdIMmxuSWZmdmloUGVneW04MmFPM2V1NnVycVZGdGJLNVBKWkgrK0RmMzczLy9XVTA4OVpXL0xkejY5dmszcDFhdVh0bTdkcXBTVUZPM2R1MWVQUFBLSVEydENxV0YxcStOL0JYdjI3S2xSbzBZcE5UVlZhOWFzMFpRcFU1U1RrNlBBd0VCZGNza2xrdXFEb2N6TVRPM2Z2MTkvK01NZldoVUt1UlB5U2RKZi8vcFhHWTFHVFpnd1FkZGRkNTNUdHJjQUFBQUF6bjJFVUFCd0JwbE1KcFdYbDZ1aW9rSlZWVlV5R28ycXFxcXlmMTFaV1drL1ZsMWRiWDlEcmJhMjF2NTFYVjNURlRldW5GNlIwQktGeCtvckNxSzdkSE42UGpLMjhhYnZyUkVjMnZnVDJxNXNYTE5jRldXbHJickh1RWsvdFhQcUdCNnBtZmYvWGpQdi83MDlPSEkzYUdxcDNnbkRIQjdYMWhqZER2RGNHZnY4ZTU4cXFCVVZhVjI2WGFMWmYvaXpqTlZWU2xuMXNUYXZUOUlEejd5cGlPZ3VqY2Jhd2s1Sk12aTZEcXJLVDlXL05uNEJ6Z08zR21PMXl3b3BaOGVicXpTenFhNnNzSzh4TU5pOUVNcjJNOVhoTEh5aTNzZkhSMmF6V2J0Mzd6NnY5NGE2K3VxckZSZ1k2UEs4cllWZVM5ajIyMm1KaElRRXR5cXZYbm5sbFJiTjI5Q0pFeWZhVkYxa2N5YmJ0Zlh2MzcvWnZYdWE4dFJUVDZtMnR0WWVNQnc5ZWxSYnRteFJjSEN3Sms2YzZCQkNOV1FMV3Z2MmJmd0JCbmRZTEJZdFgxNi9WOTNOTjk5cy96QkZ3NEN6dXJwYTFkWFY4dmIyVnZmdTNSVVlHS2g5Ky9iSmFEVHEybXV2bGIrL3YzSnljclJ2M3o2dFc3ZXV4WlY0NS9ycjYyeHRwYVdPZnpjT0d6Wk1XVmxaeXNySzBpZWZmS0pac3h6Ynp6cHJ4MmN6ZGVwVTdkNjlXOTk4ODQwTUJvUEt5OHMxZlBod2V5aldxMWN2SlNZbUtpc3JTMGxKU2JyNTVwdGIvQnpjNWVYbHBYdnV1YWRON1RZQkFBQUF0RDlDS0FCb0JhUFJxTkxTVXBXVWxLaTB0RlJsWldVcUx5KzNCMDdsNWVVcUt5djcyYmJoT3A2M1g1SVUzZlVpcCtkdDFTOW5VL28zWDdhcXpWdGtiSnhEQ05XZXZBMEdEUm94cnRseG1ha3BibzF0YXpzNVAvOEE3ZHVkcWJLU0Uxcnd4ak42K0gvL3BzRGdFSWN4NWdaaFVGUFZVaVgvcldvS2NGSDFOV0RvYUlldzc3MlhIOWYrSDdJbFNaMGpvdlhrNnd1Ym5OK1Y0b0tqOXJXNUc4aVpUUCt0aERvTGUwTFpQUGZjYzJmdFh1Kzg4NDV5YzNQUDJ2MGthY1NJRVc2Tm16aHhvbHZqMXE1ZDI2cDErUHI2S2ppNGRlMDdseTVkNnZDNHJLek00ZGkwYWRNazFWZVJ0S1c2eUNZbHhmV2ViMVZWVmMyT3NSaytmSGlybjdNelZxdlZIa0RaS2s4NmR1d29IeDhmM1hUVFRVMVcyV1puMS85TTkrL2Z2MVgzVGtsSjBiRmp4elJreUJBTkdEREFmbnowNk5FS0NBaFFSRVNFd3NMQzlQcnJyeXMwTkZRUFBmU1FwUHBneG1nMGF0S2tTWktrQVFNRzZKVlhYdEd1WGJzMGFkSWtHUXlHOCtiMWRYZHRNMmJNMEtGRGg3Umx5eFoxNzk1ZG8wZVB0cDl6VlFrbDFiY1FuVDU5dXQ1Ly8zMGxKeWRMa2thTkd1VXc1dnJycjllZVBYdVVtcHFxa1NOSEtqNCszcTAxdGRRVFR6emgxdjVjQUFBQUFNNXRoRkFBNEVSMWRiV0tpb3BVVkZTa2t5ZFBxcVNreFA2cnRMVDBySWRMUGo0Kzh2WDFWWWNPSFdRd0dHUXdHT1RsNVNWdmIyOTVlM3ZidjdZZFAzandvTXhtYzZ1cm9XTGlMdGJvcTY1VDNNV1h1aHhqTVp2MTVGMlRXdnVVV2wxOTFKTHIzSzA2YXNxTEQ3dlhycW42dnkzaG11TGo0NnVaOS8rKzJYR1pxU2x1ajNYRzJacXRhdHl1eXN2TFM3TWVlRnAvZWVaK0ZlY2YxZUszWDlCdm5ueFYzZzErM3pUYys4WG50RXFvazBYNTlsWjYxWlVWa3FUVTVDUnRUL3ZHWWN6cDl1N0sxS0hjUFFvS0NWTmwrU2tGaG9UcTJ6WExOZUc2R1kzR051ZDQzZ0ZKVW1Sc3ZOdnRxK3BxYXlTZG5YWjhKcE9wVFZXSjU1c3pIVUpsWm1ZcU16T3pWZGRtWkdRNFBEWWFqUTdIYkd0M3QwS3J1VDJCa3BLYTMvUE5uVEc5ZS9mMmFBaFZVMU1qcTlYcVVOa1dGQlNrVzIrOVZZTUhEMjd5MnFLaUlrbnVWNXJObkRsVHc0Y1BseVFkT1hKRWE5YXNVVmhZbUtaUG55NnBQcXdwTGk1V2RIUzBmYzhsazhra2k4V2lnSUFBbC9OR1JrYnEzbnZ2VmE5ZXZldy9mK2ZMNit1c3d1MkZGMTVvVkdrWkdCaW9HVE5tYU42OGVmcnNzOC9VbzBjUGUwV1p5VlRmWXZYME5uMDJDUWtKR2pSb2tIYnMyS0hJeUVoMTc5N2Q0WHpuenAwMWJ0dzRyVisvWHN1WEw5Y2pqenh5UmxybEVVQUJBQUFBNXdkQ0tBQVhyTHE2T2hVV0ZxcXdzRkJGUlVVcUxpNVdVVkdSQ2dzTFZWbFo2WkY3K1BqNEtDUWtSTUhCd1FvTURGUkFRRUNqWC83Ky9nb01ESlMvdjcvOC9Qems2K3RyRDV4czRWTkw5NGI0d3gvK0lLUFJxS0NnMXUxRkZOK2p0K0o3OUhaN2ZFdmE4N1dtbXFtaDZxcUtObDNmVXFkS2lqMDJsOGxVcDQvbnYrN1JzVVBIWEtWTCt6dStNZHlTTlllRWRkSnREejZ0ZWE4OHFkeWNuZnA4eWYvcGhqdCsyc3ZGMUVRbGxObGthdlI2VnBTZlVrWDVLWmYzTTV0TSt2ekQ5elJzN05YYS81OXNWWmFmMHVncnAyckZCMityMzVCUmluRlJmZWZLb2R3OWtxU1lPUGV2cTdQdENYVVcydkhWMU5TMGFzK1U4MVZ6Yjl5MzFaQWhRM1RUVGMxWFBqN3p6RE9OampWOGMvL1JSeDl0VlR0QWQxeDAwVVVLRFEzVmd3OTZicTg3VDdKVjZad2U4Z3daTXFUWmE0Y09IZXJXL0h2MjFQL2MybjQyYW1wcXRIRGhRcG5OWmdVRUJHamV2SGtxS2lxeXI2VmhDN3FLaXZxL0EwSkNRdFNVMDFzQ1hvaXZiOSsrZlRWa3lCQmxabVlxSlNYRnZnZVdyU1ZwVXdHNTdRTUl4Y1hGT256NHNMcDFjMnpQZTlWVlZ5a3RMVTFIamh6UjBhTkhGUmZubVRhOUFBQUFBTTQvaEZBQXpuc1dpMFVuVHB6UThlUEhkZXpZTVIwL2ZsekhqeDlYVVZHUjA4M00zZUhuNTZkT25UcXBVNmRPNnRpeG84TEN3dXhoVTBoSWlQMVh3M1pHWjVPL3YzK2JRcWlXYWtsN3ZyWldKejE3MzQxdHV0N1ovVTgvOXZzMy9tbi8ydDNLSzl2K1VrMnhtTTNhdWluWnJmbmNIUnZmdlZlakVNclptcXVyS2x4Kzd5N3BrNmdycDk2cTVKVkx0RG41YzEzVXM2K0dqSzdmcThTaEhWK0Q5bitCd2FHS2pPbXFoLzUzcnVwcWEvU24vN2xGTmNacVBUNW5ubUxqdXplNmg4MzZwS1U2VVhoYzl6enhrdmEvWHQrNmE4aVlDVnEzNGdNdGVYZU9IdnJmdWVyZzU3cmRWME5XcTFVNTI5TWxTVDM3RG5UN0dsTmRmUWpsN24zYXdtZzBOdG0rN0VJemRlcFV0OGE1VXlFaVNTZFBubFJlWHA0R0RxeC8vUzBXUzZ2MzBUdGJ1bmZ2cnZEdzhGWlhlOWswckNyYnVuV3Ivdld2ZjdWMWFYcnJyYmZzd1U5VGUzeTVjdnZ0dHpkNXZyS3lVdSs5OTU0a2FlellzZmJYemNmSFIrWGw5ZFdrQlFVRkNnc0xVOWV1WFJVZUhxNm9xQ2lIdGRpcXJTSWlJbHE4dnJQaFRMeStiWEhqalRjcU1qSlMxMXp6MDk5emRYVjE4dkx5Y2xrSnRXL2ZQbVZuWjZ0RGh3NnFyYTNWUng5OXBDZWVlTUlodFBMMzk5ZnR0OSt1cUtnb2RlN2MyU05yYlluczdHeVZsSlFvTVRGUkhUdTZ2NzhrQUFBQWdMT1BFQXJBZWNWc05pcy9QMTk1ZVhrNmZQaXdqaHc1b3VQSGo3ZjRUVWsvUHorRmg0Y3JNakpTRVJFUjlzREo5c3ZmMzc5ZHdpVjMrZm41bmRXV2dVdi8vdXBadTFmREtwM21mTGI0M1ViSEdsWnRuU2c0Sm92RjBxaVN5OWsrR1o3UXdjOWZjeGE0OStiNjJYYlY5Yk8wYTF1cWp1Y2QwUEpGYzNWSm4wU0ZkWTZ3VncxSmp1MzRYdmo3TXZ2WDJWczNxOFpZTFIvZkRscno2U0oxam96UjliYy9vTFNVTDlTejd5RDc5L2ZIUFR1MWZ1VVNqWjk4c3pwSHh2dzByNCt2cnBvMlM4c1h6ZFdTOTE3UlhZLyt5YTJmcng5MlpxaWlyRlNTMUdmZ2NMZWVaMjJOMFI0KysvbTVidWZsS2RYVjFlcHdGdmVlT3RkTm1EREJyWEd1UXFqeThuTDduK2N2di95eWlvcUtGQjRlYmc4emR1ellvUjA3ZG5obXNTNFVGaGEycWFJckxTMU5lWGw1YlY1SHc1QWlJQ0JBVVZGUmJaNVRrcjBTdUtVaGxORm9WRkpTa2laTW1PQTBJS3FvcU5DNzc3NnI0OGVQYSt6WXNmYVdlMUo5UmM0OTk5eWo0T0JnUlVWRk5ma3pzMzkvL1o2RnNiR3hUYTdIYkRiYjI5VzJ4TG40K3JaRmNIQ3dmYThzcWI0Vm45VnFkUmxBMWRUVTZPT1BQNVpVSHlwdTNMaFJ1Ym01K3ZycnJ4MkNMRW5xMDZlUFI5WW8xUWRmZm41K2pTcXVYUG54eHgrMVljTUdWVlZWZWV4N0JRQUFBT0RNSUlRQzhMTmxzVmhVVUZDZ3c0Y1AyME9uWThlTzJmYzZhSTYzdDdlaW9xSVVIUjJ0aUlnSVJVWkcybitGaElTYzB5RlRjenAxNnFUaTRtSjE3ZHIxck53dk03WDV6ZFU5WmN6VjA5d2U2eXlFYWxpMVphdGVha2tsVjJ1MWRnK3NzOFZnOE5HTTMveE8vL2ZLazdwdTVtOFUxcm4rVFdSYjFWRDlubVBPLzltUXVmbHJTVkxDWldPMVBUVkZrYkZ4cXF1dFVkS1NlYnJwN29mVktUSmFwY1dGV3Z6MlN3cVBpdFUxTnphdWxoZ3hmcExTdmw2bDNabHArbmplNjVweDMrK2EvQm0wV3ExYXUvd0RTVkxQZm9QczYyMU9UWFdWL2VzTy9tYytoRHB4NGtTN1ZBbWNxMUpTV3ZkbnhUZmZmS08wdERRVkZoYmFqMVZWVldudzRNRWFNR0NBcFBvMndObytmd0FBSUFCSlJFRlVhUEh4OFJvMGFKQldyRmloeXNwS2UyWE9PKys4bzQ0ZE8rcTIyMjZUSksxYXRVb2hJU0dxcmExdGNVaG9NQmpjMnF1bTRWcWRlZTIxMTFyVnFuSE9uRG1ONXU3ZnY3LzY5Ky9mNHJtY3NiVzdhMmtsYlVaR2hsSlRVL1g5OTk5cnpKZ3htamh4b2ozSUtpOHYxN3Z2dnF2OC9IeU5HVFBHYWN0RVo0RkdiVzJ0RGg4K3JMQ3dNRVZHUnNwcXRXcjc5dTJTcEo0OWV6YTVudjM3OSt1amp6N1N0ZGRlcXhFalJyajlQTTdGMTllVGFtcnE5OFJ6OWZ0KytmTGxPbkhpaFByMTY2ZUVoQVJGUjBmcnozLytzNzc2NmlzTkdqVElZMkduVkYrUnRXM2JObjM3N2JjNmR1eVlicjc1WnJkRHFGT242dHUrZHVyVXlXUHJBUUFBQUhCbUVFSUIrTm1vcTZ2VG9VT0hkT0RBQWUzZnYxOEhEaHh3dTlvblBEeGNNVEV4NnRLbGkySmpZeFViRzZ2SXlNZ3pWdkhTM3FLai96OTdkeDVYWlpuL2YveDlEanNJS0NDZ2dvSGltb2lwcUpuN1VwcDdXcGxMbHUwMTAvS3RwdmxPMytZM3pUeHN4bWFtMFprc2MwcGJSaXR6VE0zY2M4ME5sVkZ4MzVCUVFnUUNoTU42enZuOXdYRHl5SFpBOElpOG5vOUhqN3l2NjdydiszTllCTy8zdWE0clJKY3VYYnBoOTZ0SndPTFljbnhXSlo0Nm9wT0g5K3ZrNGYyYThjSnZiVDNmZnZsUkxTcXN2VDg4UDhXaGNmbDVWNnJzLzcrbkpxakFWRGQ3alVuMUUycTFpb2pTNjNQK0pVK3ZuMmRBRkJXV2ZvKzV1VmY4TURYMVlwSk9KdXlYSlBVZU9FTC8rVzhnZWV6Z1hubDRlTXJieDFlelhweXVOaDI2S04rVXEwZGYvRjJGMXpJYWpacjQ2QXVhOTRlWGRHRG5KdlhvTjB6dHUxUytCODJXMVYvcTR2a3prcVRCb3g5dytEVVcvRGVFY25QM3FQRmVhN1dSbXBxcWtKQ1FlcjlQUStIb01udlh5czdPVmxwYW1zTEN3bXlCUzNoNHVGMVErZEpMTDltTjdkcTFxMTFRNGU3dWJqdCs2YVdYbEppWXFEZmVlRU5qeDQ3VlhYZmRWZW05TXpNenRYNzllajMwMEVPU1NuK2VPTEtYVUgzdmYxVmZzckpLWnhkV3QrZlN0UVlNR0tDZ29DQXRYNzVjMjdkdjEvNzkrelZpeEFoRlIwZnIvZmZmVjFwYW12cjI3YXRKa3laVkdEQVhGeGZyeHg5L1ZISnlzcEtUazVXVWxLUkxseTdKWXJGbzVzeVphdDY4dWZidTNhdlUxRlNGaFlWVk94TXFQejlmbVptWnVuanhZcFhqR3R2bk56OC9YMUxGSWRTMmJkc1VGeGNuSHg4ZlRaNDhXWklVSEJ5czRjT0hhKzNhdFZxNmRLbWVlKzY1V3I5SnAyd1dhbHBhbW5idDJxVzR1RGpiOG8vaDRlRnEyYkpsdWZHVjNhdHNXVWIrZmdVQUFBQnVmcmZtMDFjQXQ0U0NnZ0tkUFh0V1o4K2UxYmx6NTVTY25HemJLTHN5Qm9OQklTRWhDZzhQdC8zWG9rV0xScmNuUzBoSWlDNWN1T0RzTWh4bU1adDE4WWV6U2p4NVJKSmt5cjJpZVgvNEgxdC9ZZUhQWWVPVzFWL2UwTnF5ZjBxdjArdGR1L1JmVGFXblhxejFYbWFPdURxQWtxb1BvYjVidVVSV3ExVWhMVnVyN1ZYN011Myticlg2RGh1ck5oMjdLai92aWtMQ2JsTmtoeTZLYUYvNWJJM2JvanBwMkxpcEtpNHVxaktBT3BWd1FPdi8vYWtrcVd0c2YzV0k3dW53NjhzM2xjN3l1UFoxMXBmVTFGU0ZoNGZma0hzMUJIUG16SEZvM0xVUCtQdjE2NmRCZ3daVnUvZExYbDZlUHY3NFk1bk5adlh2MzkrdTc5cnZtNXljSEJVV0Z0b2V5cGNwbXlsU1dGaW9MNy84VW5GeGNUS2J6Wm93WVlKRHRUZDB4NDhmbHlTRmhvWldNN0s4enAwN3EwT0hEdHF5WllzMmJOaWc1Y3VYYThXS0ZiSllMT3JidDYvdXYvLytDa09GOWV2WGEvMzY5YkpZTExhMjRPQmd4Y2JHS2pJeVVsRlJVVHAxNnBTV0wxOHVnOEdnTVdQRzJKMWZkczJyUTR1Y25OSTkrcTc5bW1ub245L3JEYjlTVTFNbGxWOXU4ZENoUTFxNWNxVU1Cb09tVHAwcVB6OC9XOSt3WWNNVUh4K3YzTnhjbVV5bVNtZkpsWDFzS3dyNDA5TFNiUDF2dmZXV3BOSlpaN0d4c2VyZnY3L2REQ2czTnpjVkZSVXBPVG01d3BsUnljbkpTa2xKa2NGZ3FEYU1CQUFBQU9COGhGQUFiaG9sSlNWS1NrclM2ZE9uZGZMa1NTVWxKZGs5a0twSVlHQ2dJaU1qYllGVHExYXRhclg4emEwbU5EUlVlL2JzdVdIM2MyeDJVOFV1cGZ5Z09XODhwK0tpUWx1YnE2dWJJdHAzVnZzdVBkU3VTM2NGdHdqWG9KR1RsSmVib3lGakp1djg2V042OS9jdnFrdlB1L1RJQy85UGtqVHJwZW42S2YyUzNReWh6ZDk4SVo4bWZqcjJuNzNxRU4xREx0WE1mTE9ZemRxM2ZiMTZENzdYMXVib2pLT3lwZjJxYzcxTC8vM204YkcyWU9oR0tKczU1TzVSUHNoTnZaaWtRM3UzU1pMdW1UVEQ5dkQzcDh1WGRQbkhDN3FTL1pNT3hXMlgxV3FWeFd4V3Y3dkhWM3UvWGdOSEtQMVNTcVh2Z0Q5NllKYytlM2VXek9ZUytRY0VhZExNRjJyMGVuS3lNaVJKbnQ0MVcycXN0aTVldktqWTJOZ2JjcTliUldabXBpVFovVjFlMFI1RDE1NnpiOTgrYmQrK1hYbDVlUm85ZXJRaUl5TnQvUzR1THNyS3l0TGx5NWZWdkhsemxaU1UyUGFPdWpZa0xQdTdNenM3VzN2MjdGSFhybDExenozM1ZQbG1obXVYOVR0eDRvVHR2cFhadUhGanJXYmpsdTNaVkJzbWswbm56cDJUbDVlWFBEMDk1ZUhoSVRjM043bTR1Q2c3TzFzN2R1elFtVE5uNU9MaW9nNGRPdFRxSGk0dUxobzJiSmhpWTJQMTFWZGY2Y2lSMGpjWEZCWVc2c3FWSzNiaFJwbXdzRENGaG9hcVhidDJhdHUycmRxMmJXc0xPc3htczdaczJhSzFhOWZLYkRicm5udnVLVmRiMmRpVEowK3FZOGVPS2lnbzBLRkRoeVJKelpzM3R4dmIwRCsvRlMySGw1NmVYdTczcFpNblQ4cHF0YXA1OCtieThmR1J1N3U3MHRMUzlPMjMzMHF5MzFQcjhPSEQrdVNUVDJTeFdEUnUzRGgxN3R6Wjdsb3VMaTZhT1hPbW1qVnJadnM0bUV3bUZSWVd5c3ZMUys3dTdpb3VMdGFtVFpza3FjTFA4YkZqeDJ4Lzl2VDBWTDkrL1RSZ3dJQUt4OTUyMjIwNmR1eVk1czZkcTRDQUFMdWZCV2F6V1ptWm1iSmFyZXJjdVRPLzh3RUFBQUFOQUNFVUFLZkt5TWpRa1NOSGRPTEVDWjA3ZDg3Mkx0bktCQVVGS1NvcVNtM2J0bFZVVkJSN0FWUWlQRHhjcWFtcHlzL1BsNWRYL2U5NzA3M3ZFSWZIWHJ0L1ZFQlFpTXdseFdvV0ZLSk9NYjNVTWFhWDJ0M2VyZHpNbTZ1RG9mMDdTb09odGgyN1ZubXZJV05LbHhPYS9lcE1IV2pkUnROLytYOFZqck5ZTElyZitaMDJybGlzakxRVTllZy8zT0hYYzZ2THpTbGRtc3ZqbXYyVHJGYXJ2dnJ3YjdKWUxBcUxiS2V1c1QvUE92RnRHcUNBb0JBRmhyUlEwNEJnWmYrVXJsTkg0alZpMGlQVjN1OUM0aWw5UFBkTmhiUnNyVmRuZjJocnQxZ3MydmoxWjlyMDM1bFhmazBEOVBUL3ZpM3ZKdVVmWUZibFdIenBBK2htUWZXL2hKUEpaR0ltbEFObXpacWx3c0pDdWJtNXlXZzAycGFEYTl1MmJaWG5GUmNYYStYS2xUcHo1b3h0ZGtkZ1lLQW1UNTZzNk9ob3U3SHQyN2ZYOGVQSE5XdldMTHYyNE9CZ3RXdlh6cTR0SkNSRUJvTkJrWkdSbWpCaGdrT2Z2emZmZkZNbWswbHVibTZTU2tNTFNWWHViMVAyd1A1RysvRERENnNkTTN6NDhISXpaV3JLMzk5Zmp6Lyt1QTRjT0tEbHk1ZnJ3SUVET25yMHFDWk1tRkJ1ajZiSzlyVGF0V3VYdnZ2dU8yVmtaTWhvTkdyTW1ERWFPblJvdVhIdDI3Zlh1WFBuTkgvK2ZMdDJkM2YzY2w5SERmM3pXOUZTZ2IvLy9lOXQ0VzJaVTZkTzZidnZ2cXZ3R2thalVRTUdETEFkdTd1N3kyS3hhTWlRSVJvOGVIQ0Y1MXk3N04zNTgrZTFZTUdDQ3NmMjZOR2pYTnVBQVFPVWtKQ2dnSUFBalI4L3Zzbzl4eVpPbktpQ2dnSWxKU1habHQyN21vZUhoenAwNktENzc3Ky8wbXNBQUFBQXVIa1FRZ0c0b2F4V3ExSlNVcFNRa0tERGh3OHJKU1dseXZITm16ZTNCVTVSVVZIVkxzV0VVcTZ1cm9xSWlOQ3BVNmNVRXhOVC9RblhhY296djNaNDdMVWhsSnU3aDM3MTlrSUZoYlNzNUF4N2NkdldhYytXTmZMeWJxSWVkNVYvR0hudERCcXIxYXJzbjlMVlB0citvVmhKY1pFSzhrdmZjVDc3MVpuS1NDdjlXZ3hvSHFxUy96NWdyQWxyTmJQMmJxVHJtWmwycmNTVENaSWtIMTkvdS9aZG0xWXA2Y3d4R1kxRzNUZmplYnMrZzhHZ1oxNy9pKzA0NzBxMkx2L28yUEtRbHkrVjd0OXk5VXlsU3lrLzZLdVAvcWJ6cDQ1S0t2MGNQZjdLTERVUExiKzA0Y1drTTNKMWM1ZTNqNjg4dmJ4dFllYVY3SiswZCt0YTdmOStveVNwUTVmeUQwbnIycWxUcHhRUkVYSEw3ajFYVnpwMTZxVFRwMC9iamx1MmJLbUlpQWlOSERteXl2UEtRcXVNakF4RlIwY3JOalpXWGJwMHFYQXBzRWNlZVVTN2QrOVdabWFtTEJhTGpFYWpBZ0lDRkJzYlcyNTh4NDRkOWN0Zi9sS1JrWkVPNzMzVG9VTUhKU1lteW13MnkydzJ5OHZMUzVHUmtlV1dqYnZhN05temF6V0w0NjIzM2xKYVdscU56NU5LbDJEcjJMR2pzck96WlRhYlpiRlliUDk1ZUhnb09EaFkzYnQzMXgxMzNGR3I2MWVrUjQ4ZTZ0Q2hnNVl0VzZhREJ3OVdPWHZvV2tWRlJjckl5RkI0ZUxqdXYvLytTa09mb1VPSHFxaW9TS2RQbjFaaFlhRU1Cb1A4L2YwckROTnV4Yzl2WUdCZ3ViOW5XcmR1cmFDZ0lCVVZGYW1rcEVSbXMxbXVycTVxMWFxVjdyNzdicnVQWmNlT0hmWGtrMCtXbXdGVmxaWXRXOHJiMjFzV2k4WDJjOWZmMzErOWV2VXF0eFNtVkJwOFBmMzAwN1lncjdyWDgvenp6MWM3RGdBQUFFRER3Rk1SQVBYT1lyRW9NVEZSaHc4ZlZrSkNRcmwzNjE0dE9EallMblR5OS9ldmRDeXFGaFVWcGVQSGo5K1FFT3BhVnF0VnhVV0ZjblAzc0h2SWQvYkVZVW1TbDA4VHUvR09CRkRuVHgzVmxtKy8wdEg0WFRJYWpici9zWmZzWnNHNC92ZkIxdm5UUnhYWnZvdXQvVmo4YmhVVkZxaGw2eloyMTl1eC9tdFovcnZIV0VaYWlrSmF0dGF3OFZNVjAzdGdoUSt4cjM1dEpjVkZkak8xVGgySlY3NHAxNkVsM21iL2FtYTFZNnB5OWJLRmxhbXMvb3FXdDdTWXpUcDk3RC95OVErUXIzOVR1WHQ0eWMzZFF3V21YTVh2Mm13TERWdTM3V2c3Si9uY1NYM3orVDhsU1lOSFA2aldiWDllR3N1N2laOStTcitrTThjT0thcHo2ZGVlajY5L3VSQkxrc1k4OUtUeVRUOHZQWlY3SlZ2eE8wdmZ1WDliVkNjVjVKdTA4ZXZQOVAyR2xUS2JTeVJKSFdOaU5mV1oveTMzTlZSbS9iOC8xYkgvL0x3VXBjRmdrTUZnc0h2dGdjRXQxV2ZJcUFyUHIwc25UcHhRVkZSVXZkL25adlB5eXkrWCsxcXJhUFpHbWZ2dXU2L1c5eG96Wm94R2p4NXR0MVJhUlR3OFBEUm8wQ0NIcjl1bVRac0syOTk1NTUwSzJ4OSsrR0dIci8zODg4L2JRcC9hZU9XVlY2NXJYN2lubjM2NjF1ZVdlZTIxMTJvVXJqWnAwa1NQUFBLSWtwT1RhelF6Y09EQWdXclpzcVhhdDI5ZjVUZzNOemVOSFR2VzRlczJ4TS92YjMvNzIwclBlZTY1NThxMXhjVEUxT2puZjAwQ0tLbDByNjJ5dlowYzVVZ0FCUUFBQU9EV1F3Z0ZvRjRVRnhmcjFLbFRTa2hJVUVKQ1FxVjdISGg2ZXRxVzRZbUtpcXB3YndEVVRuUjB0T2JQbjY4SEgzelE0WGQ3MTZYZlBmZUFpb3NLNWVybUxsYzNOMW10VmhYOE4zQm9kM3YxNzdJdktTbFd3cjd2ZGU1RWdvNGYycXVzak5JbGVmeWFCZXJCSjE1V2graWVkdVBESXRycDhvOFg5UDVicjZwWllJaU1Ma2FaUzByMFUvb2x1YnE1cS9NZGZlekd0NHBvSjZQUktMOW1RUm94Y1lhNjN6VzB5dkNwak1WczF2ODlPVUZXV1V2M1NiSmFiZnNtWFIzVVZNYlJHVUhYNCsxUDFwVnJ5emZsNm8ybnlqL3NON3E0NlBQNWI5dVczYXVJcDdlUCtnNHRmY2QvVGxhbUZzMzVuVXFLaXhRZTJWNTNUNWh1TjdaRGRBLzlaL2NXemYvanEvSnJHaUEzOThyM1dTbXpZZmxuc2xqTXl2a3BRMlp6aVZ4ZDNkUnI0QWpsNW1ScDM0NE5NcHRMNU9idW9SRVRaMmpBeUlsVmZqMkhoa1hZaFZCV3E5WDJRTmZGeFZWZGV0NmxjVk9mTHJlOFlGMnpXcTJLajQvWE04ODhVNi8zdVJuZHlEMWFidlJEYlVmK2pxak85ZFpjWGVCMkkxeTluMUJOMUhScFNvUEJVRzBBVlpmNC9BSUFBQUJBM1NPRUFsQm44dlB6ZGV6WU1SMCtmRmduVHB5b2RIOG5mMzkvUlVkSEt6bzZXbTNidG1XcHFub1NHaG9xWDE5Zm5UaHhRcDA2ZGJxaDl6WVlER3JkdHFPU3poeVhKSlVVRjB1Uy9Kc0ZxVzJucmhvN3RmcDM0cnU2dW1uL2pvMDZtYkJma3RROE5FeDloNDVXbnlHanl1MFhKVW1qSDNwQ0Jma21KWjVNc0MydDUrTHFxaGJoa1JvMStYSDUrdHZ2SDlhK1MzYzkvTXMzRkhYN0hmTDBjbnp2RXhkWFY0V0dSK2ppK1RPMlVNMW9OQ29zc3IwbVRDLy9idlJyL2VXekRRN2ZxeUsvZVh5c2lnb0xydXNhMTJvUjNrYW5qOGFYYXpjWURJcnMwRVhqcGoyanBvSE5KWlhPeENvcExsTFR3T1o2OUg5K0w1ZHJ2bi9IVDM5V1JxT0xUaDA1b0p5c3ltYzlWc1RUMjBjUnJUdHIrSVRwQ2cyTGtDUk4vOFgvYWNmNjVSci84QzhVNE1BK1RrUEhQcVRlZzBhb3BMaFk1cElTbVMxbVdTMFd1WHQ0S2pDNFJZVmZPL1hoK1BIajh2UHpVMmhvNkEyNUh3QUFBQUFBd00zSVlES1phcitlQjRCR3oyS3g2TlNwVTlxN2Q2OFNFaEpVVWxKUzRialEwRkJiOEJRZUh1NlVtVG1OMGZidDI1V1NrcUpISDMyMFhxNmZscElzU1FwdVdiTjN0enNxTS8yU2RtLzZSdEd4L1J5YVpWU1gwaStseUdJMlYvcmFyRmFyTEdhekxCYXpqQzR1Y25HcE9reGR0bkNPaWdvTGFyUi9Wa1dXZnZpT1NvcUx5bDNIYkM3UnBRdEprcVNXdDdXdDhYV0xpd3BWV0ZpZ2txSWlXU3hteVdCUUUxLy8wdGxlMXpoeGVKLzhtd1dxUlhqRlMxcEJXcmh3b2NMQ3dpcmNHNlcrdmZ2dXV6cHo1b3ptekpsencrOE5BQUFBQUFCdWZkN2UzZzQvM0dYNkFZQmF5Y2pJVUZ4Y25QYnUzYXVzclBMTGVCa01Ca1ZFUkNnNk9scGR1blJSY0hDd0U2cEVqeDQ5dEc3ZE91WGs1TlRMVW9mMUZUNlZDUWdLMGFqSmo5ZnJQU3BUM1Q1VkJvTkJMcTZ1Y25Id1IrbWttUy9XUlZsNjRQSC9xYkRkeGNXMVZ1RlRHVGQzRDRkbkNYWHNHbHZyK3pRR09UazVTa2hJcU5FZU5RQUFBQUFBQUxjaVFpZ0FEaXNxS3RMaHc0ZTFkKzllblQ1OXVseS93V0JRaHc0ZDFLMWJOOTErKyszeTlmVjFRcFc0bW8rUGozcjI3S21OR3pkcTRzU0p6aTRIYUJRMmJ0eW8yTmhZK2ZqNE9Mc1VBQUFBQUFBQXB5S0VBbEFscTlXcTVPUms3ZG16Ui9IeDhTb29LTDhYVGZQbXpkV3JWeS8xNnRWTC92NytUcWdTVlJreVpJaisvT2MvYStUSWtmTDJkbnp2SXdBMWw1ZVhwKysvLzE2Lyt0V3ZuRjBLQUFBQUFBQ0EweEZDQWFoUWJtNnU5dS9mcnoxNzlpZzFOYlZjdjd1N3UrNjQ0dzcxNnRWTGJkcTBZWStubTFqVHBrMFZFeE9qTld2V2FOS2tTYzR1QjdpbHJWMjdWdDI2ZFZQVHBrMmRYUW9BQUFBQUFJRFRFVUlCc0pPYW1xcXRXN2RxLy83OUtpa3BLZGNmR1JtcDNyMTdxMXUzYnZMMDlIUkNoYWlOZSsrOVYzLzYwNS9VdDI5ZnRXeFo5VjVIQUdvbkpTVkZ1M2Z2MXE5Ly9XdG5sd0lBQUFBQUFIQlRJSVFDSUt2VnFuUG56bW56NXMwNmV2Um91WDVmWDEvYmNuc2hJU0ZPcUJEWHEwbVRKaG81Y3FRKy8veHp2Znp5eTg0dUI3Z2xMVm15UlBmZWU2K2FOR25pN0ZJQUFBQUFBQUJ1Q29SUVFDTm1zVmlVa0pDZ3paczNLeWtwcVZ4L3AwNmQxSzlmUDNYczJGRXVMaTVPcUJCMTZjNDc3OVRldlh1MWRldFdEUm8weU5ubEFMZVVyVnUzcXJDd1VIMzY5SEYyS1RZdnZ2aWlzMHNBZ0p2U25EbHpuRjBDQUFBQTBHZ1FRZ0dOVUhGeHNlTGk0clIxNjFaZHZuelpycy9WMVZVOWUvYlVvRUdERkJvYTZxUUtVUitNUnFNZWZ2aGh6WjA3VjIzYnRsVjRlTGl6U3dKdUNjbkp5VnE5ZXJWZWVPRUZHWTFHWjVlamdJQUFTZEtJRVNPY1hBa0FBQUFBQUdqc0NLR0FSaVF2TDA4N2R1elFqaDA3bEplWFo5Zm41ZVdsZnYzNnFYLy8vdkx6ODNOU2hhaHZRVUZCbWpScGtoWXNXS0RYWDMrZGZiMkE2MVJRVUtBRkN4Wm8wcVJKQ2dvS2NuWTVrZ2loQUFBQUFBREF6WU1RQ21nRXNyT3p0WEhqUnUzZHUxZkZ4Y1YyZlFFQkFSbzRjS0Q2OU9rakR3OFBKMVdJR3lrbUprYUppWW1hUDMrK2Z2bkxYN0xVSWxCTFpyTlo4K2ZQVitmT25SVVRFK1BzY2dBQUFBQUFBRzQ2aEZEQUxTdy9QMS9mZmZlZHRtM2JWaTU4Q2dzTDA1QWhROVN0VzdlYll2a28zRmhqeDQ3Vlo1OTlwb1VMRityeHh4K1h3V0J3ZGtsQWcySzFXclZ3NFVKNWVucHEzTGh4emk0SEFBQUFBQURncGtRSUJkeUNpb3VMdFdQSERtM2N1Rkg1K2ZsMmZaMDZkZExnd1lQVnJsMDdnb2RHekdnMGF1clVxVnF3WUlFV0wxNnNxVk9uOHZVQU9NaHF0V3J4NHNXNmN1V0tubmppQ2I1M0FBQUFBQUFBS2tFSUJkeENMQmFMNHVMaXRHN2RPbVZsWmRuMWRlellVYU5IajFaWVdKaVRxc1BOeHRYVlZZODk5cGdXTGx5b0R6LzhVRE5uem1ScFBxQWFack5aSDMzMGtYSnpjelZ6NWt5NXV2S3JGQUFBQUFBQVFHVjRjZ0xjQXF4V3E0NGVQYXJWcTFjck5UWFZycTkxNjlZYVBYcTAycmR2NzZUcWNEUHo4UERRRTA4OG9jV0xGK3NmLy9pSG5uNzZhWGw2ZWpxN0xPQ21WRkJRb1BuejU4dlQwMU5QUFBFRUFSUUFBQUFBQUVBMWVIb0NOSEJuejU3VjZ0V3JsWmlZYU5jZUhCeXNVYU5HcVd2WHJpd1ZoU3E1dXJycTRZY2Yxc3FWS3pWcjFpdzkrZVNUQ2c4UGQzWlp3RTBsT1RsWkN4WXNVT2ZPblRWdTNEaitYZ1VBQUFBQUFIQUFJUlRRUUtXbHBXbmx5cFU2ZXZTb1hidS92NzlHakJpaDNyMTd5MmcwT3FrNk5EUUdnMEhqeDQ5WFpHU2s1czZkcTlHalIydlFvRUhPTGd1NEtXemR1bFdyVjYvV3BFbVRGQk1UNCt4eUFBQUFBQUFBR2d4Q0tLQ0JLUzR1MW5mZmZhZE5temFwcEtURTF1N2w1YVZodzRhcGYvLytjbmQzZDJLRmFNaGlZbUxVcWxVcmZmcnBwOXEvZjcrbVRKbWlsaTFiT3Jzc3dDbFNVbEswWk1rU0ZSWVc2b1VYWGxCUVVKQ3pTd0lBQUFBQUFHaFFDS0dBQnVUa3laTmF0bXlaTGwrK2JHdHpjM1BUZ0FFRE5HellNSGw1ZVRteE90d3Fnb0tDOU9LTEwyclBuajM2NjEvL3FqdnZ2Rk1qUjQ2VWo0K1BzMHNEYm9pOHZEeXRXYk5HZS9iczBiMzMzcXMrZmZvd3N4UUFBQUFBQUtBV0NLR0FCdURLbFN2Nit1dXZGUjhmYjlkKysrMjNhK0xFaVFvSUNIQlNaYmhWR1kxRzllM2JWMTI3ZHRXYU5XdjB4aHR2Nks2Nzd0THc0Y1BsNStmbjdQS0FlcEdUazZPTkd6ZnErKysvVjdkdTNmVHJYLzlhVFpvMGNYWlpBQUFBQUFBQURaYkJaREpablYwRWdJcFpMQmJ0M3IxYjMzenpqUW9LQ216dC92Nyttamh4b3FLam8yVXdHSnhZSVJxTHJLd3NiZDY4V2Z2MzcxZDBkTFQ2OU9talRwMDY4ZldIQnM5cXRlcjQ4ZVBhczJlUEVoSVNGQnNicThHREI2dHAwNmJPTHEzVzFxMWJwM1hyMW1uT25Ebk9MZ1VBQUFBQUFOeUN2TDI5SFg0b3lFd280Q1oxOGVKRmZmbmxsL3JoaHg5c2JRYURRUU1IRHRTSUVTUGs2ZW5weE9yUTJEUnQybFQzM1hlZjdybm5Ic1hIeDJ2NTh1VzZjdVdLN3JqakRuWHMyRkh0MjdlWHQ3ZTNzOHNFSEdJeW1YVHExQ21kT0hGQzhmSHg4dmYzVjJ4c3JNYU9IY3V5a3dBQUFBQUFBSFdJbVZEQVRhYWdvRURyMXEzVHRtM2JaTFgrL08zWnVuVnJQZmpnZzJyVnFwVVRxd04rbHBxYXFvU0VCSjA1YzBibno1OVhhR2lvV3JWcXBkRFFVSVdHaGlvd01GQmVYbDd5OVBTVWg0ZUhYRjE1M3dOdWpKS1NFaFVXRnFxZ29FRDUrZm5LeU1oUWFtcXFVbE5UZGZIaVJhV21waW9pSWtKUlVWR0tqbzVXYUdpb3MwdXVVOHlFQWdBQUFBQUE5WW1aVUVBRGxaaVlxTTgrKzB5Wm1abTJOazlQVDQwWk0wWjMzbm1uakVhakU2c0Q3SldGVGNPSEQxZEpTWW1TazVPVm1wcXF0TFEwblRoeFFwbVptU29xS2xKQlFZRUtDd3RsTnB1ZFhUSWFDUmNYRjNsNGVNalQwMVB1N3U0S0NBaFFTRWlJd3NQREZSc2JxL0R3Y0VKUkFBQUFBQUNBRzRBbk1NQk53R0t4YU1PR0RWcS9mcjNkN0tmdTNidHJ3b1FKOHZYMWRXSjFRUFZjWFYwVkdSbXB5TWhJWjVjQ0FBQUFBQUFBNENaQkNBVTRXVVpHaGo3NzdET2RQMy9lMXVibjU2Y3BVNmFvWThlT3ppc01BQUFBQUFBQUFJRHJRQWdGT0luVmF0WCsvZnUxYk5reUZSWVcydHFqbzZNMWVmSmsrZmo0T0xFNkFBQUFBQUFBQUFDdUR5RVU0QVQ1K2ZsYXVuU3Avdk9mLzlqYTNOM2ROV0hDQlBYcDAwY0dnOFA3dWdFQUFBQUFBQUFBY0ZNaWhBSnVzRE5uenVoZi8vcVhzckt5YkczaDRlR2FQbjI2Z29PRG5WZ1pBQUFBQUFBQUFBQjFoeEFLdUVITVpyUFdyVnVuVFpzMnlXcTFTcElNQm9PR0RCbWlrU05IeXRXVmIwY0FBQUFBQUFBQXdLMkRwOTdBRFpDWGw2ZEZpeGJwekprenRqWi9mMzlObXpaTjdkcTFjMkpsQUFBQUFBQUFBQURVRDBJb29KNWR2SGhSSDMzMGtUSXpNMjF0TVRFeGV2REJCK1h0N2UzRXlnQUFBQUFBQUFBQXFEK0VVRUE5K3M5Ly9xUFBQLzljUlVWRmtpU2owYWdKRXlhb1g3OStNaGdNVHE0T0FBQUFBQUFBQUlENlF3Z0YxQU9MeGFLMWE5ZHE0OGFOdGpZZkh4ODkrdWlqaW9xS2NtSmxBQURjUElxS2ltUzFXdVhoNGVIc1VtNHFSVVZGY25kM2QzWVpUcFdUa3lNL1A3OXF4K1htNXNwaXNUZzBGZ0FBQUFCdzR4bWRYUUJ3cXlrb0tOQS8vL2xQdXdDcVZhdFdldm5sbHdtZ0FBQzN2QTgrK0VCdnZmV1dRMlAvOHBlLzZMWFhYcXZSOWJkdDI2WnZ2LzIyMm5IRnhjWGF0bTJiZHUzYVZhUHJTOUxhdFd1MWI5OCttYzFtdTNhcjFWcHU3SW9WSy9USko1L1UrQjZMRnkvV2h4OStxTUxDUXJ2MnVMZzQvZmEzdjlXcFU2ZHFmRTJUeVZUamMrcmE3My8vZTczNDRvdDJiWHYyN0ZGeGNiSEQxOGpPenRhYmI3NnBoUXNYVmp2Mm5YZmUwVzkvKzF1SHI3MTU4MmE5Kys2N2xmWnYyN1pOYytmTzFibHo1eHkrSmdBQUFBQ2djc3lFQXVyUXBVdVg5TkZISHlrdExjM1cxcjE3ZDAyZVBMblJ2Nk1aQU5BNFpHUmsyUDBjckdzN2QrNVVXbHFhUm8wYVZlVTRvOUdvN2R1M0t5OHZUOTI2ZFhONEg4YjA5SFN0WDc5ZVlXRmg2dG16cDYxOTc5NjkyckJoZzJiTW1LSFdyVnZiMm84ZE82YTB0RFRObURIRDdqci8vdmUvVlZ4Y3JMRmp4NWE3OTRVTEY3Ui8vMzYxYjkrKzNDeXdvS0FnRlJZVzZwTlBQdEd2ZnZVcitmdjdPMVQzMGFOSDllbW5uMnI4K1BHNjg4NDdLeDFuTnB1Vm41OXYrODlrTWlrdkw4LzJYMDVPam5KeWN1VHQ3YTJwVTZjNmRPK3FiTisrWGN1WEw5ZU9IVHYwNktPUEtpZ29xTnB6ZHV6WUliUFpySkNRa091Ky83WFMwdEowNXN5WlN2djM3ZHVuQ3hjdXlNM05yYzd2RFFBQUFBQ05FU0VVVUVlT0hUdW1Uei85VkFVRkJaSWtnOEdnMGFOSGE4aVFJZXovQkFCb3RPTGk0clJreVpJcXgxdzdjK1pxYytiTXFmWWVlL2JzS1RkclNaSkNRME4xOU9oUi9mdmYvMWFiTm0zSzlkOTExMTBWWGt1U3hvMGJaL2Z6dTBXTEZycHk1WXJlZSs4OVBmMzAwNHFJaUtpMG5rMmJObW5IamgzeTkvZlhQZmZjWXhkQ1dTd1dmZlhWVjdKYXJSbzRjS0J5Y25Mc3pnMEtDbEwzN3QxMThPQkJKU1FrcUd2WHJwWGV4OVhWMVhidGtwSVNGUmNYYStuU3BTb3VMdGFBQVFNa2xZYUM4K2JOVTJGaG9Rb0tDaXI4T0ZYRVlEQm96Smd4MTczTVhZOGVQWFRvMENHZFBYdFc3N3p6am1iT25Gbmx6UENDZ2dMdDNMbFRYbDVlR2p4NDhIWGR1Nll1WHJ5b0N4Y3VxRVdMRmdvUEQ3K2g5d1ppUzdCekFBQWdBRWxFUVZRQUFBQ0FXeFVoRkZBSGR1L2VyYVZMbDlxVzZmSHk4dEtNR1RQVXNXTkhKMWNHQUlCemhZZUhhL1RvMFJYMmJkMjZWYm01dVpYMk8yclpzbVVxS1NtcHRQL0FnUU02Y09CQXVmWnJRNmlpb2lMdDJyVkxucDZlMnJkdm4vYnQyMmZyR3oxNnRCNTU1QkY5K09HSFdyQmdnWjUvL25tRmhvYVd1K2JXclZ1MWV2VnFlWGw1NmVtbm4xYXpaczNzK2pkdjNxeWtwQ1JKMG9JRkM2cDlYY3VXTGF1MHYyUEhqbnI2NmFjbFNURXhNWm95WllvV0wxNnM1Y3VYeTJ3MmEvRGd3V3JXckptdVhMa2lGeGNYK2ZyNnlzdkxTNTZlbnZMeTh0S1pNMmRVVkZTa1VhTkdxVW1USnJiL2ZIMTk1ZWZuVnllenVIMThmUFRzczgvcXl5Ky9WRnhjbk41Ly8zMzk0aGUvVUdSa1pJWGpkK3pZb2Z6OGZJMGFOY3JoMld0MVpldldyWkpVNVV3eUFBQUFBRURORUVJQjE4RnF0V3JqeG8xYXMyYU5yUzAwTkZTUFBmYVltamR2N3NUS0FBQndybSsvL1ZhOWUvZFdpeFl0MUtKRml3ckh4TVhGS1RjM1Y4T0dEYnV1ZS8zbEwzK1JWUHB6ZWRPbVRUS1pUQm8zYnB6ZG1LS2lJaTFjdUZEZHUzZFhyMTY5S3J6T3JsMjdiUHNxeGNYRjJmVU5IVHBVblR0MzF0aXhZN1ZpeFFvZE9YS2tYQWgxNXN3WnJWaXhRaDRlSG5ycXFhZkt2ZTdUcDAvYmZtZVlPblZxcFRPbFY2MWFwWnljSEUyYk5xM0sxMzN0VW4wOWUvWlVibTZ1VnF4WW9aVXJWeW80T0ZpMzMzNjcvdnpuUDFkNC91OS8vM3RsWm1acStQRGhWZDduZXJtNHVHaktsQ255OWZWVmNuS3licnZ0dGdySDVlZm5hOHVXTGZMejg5UEFnUVB0K3FxYUxWZFZ2NCtQajJiTm1sVnRqZG5aMllxUGo1Y2tMVisrWE11WEw2LzJuS2VlZWtxZE9uV3FkaHdBQUFBQU5HYUVVRUF0V2ExVzJ4NEhaYUtpb3ZUNDQ0L0wwOVBUaVpVQkFIQmpaV2RuYThlT0hlcmR1N2V0TFQ0K1hrZU9ITkZMTDcya1gvM3FWMVdlWDFtQThNYy8vbEZlWGw0TzEyRXdHSlNWbGFXZE8zY3FNREJRL2ZyMXMvV3RXclZLSjA2Y1VGaFlXSVhuRmhZV2F1UEdqZXJkdTdjZWV1aWhTdTh4YU5BZ05XdldUREV4TWVYNm9xS2lOR2pRSUhYdDJyWGNjbjNwNmVsYXRHaVJMQmFMSkNrMk5yYlNlMnpZc0VFNU9UbDJlMUk1YXRDZ1Fjckt5bEtMRmkxMCsrMjMxL2o4K2pSbXpCaVp6V1laamNZSyt6ZHUzQ2lUeWFTSEhucklOZ3RyOCtiTmlvbUpVWEJ3Y0lYbnBLZW55Mkt4Vk5ydjdlMnRWMTU1cGR4TXVhdS81dWJNbWFPMWE5ZktiRGJMejgrdjJ0L2pjbkp5VkZCUXdMNVJBQUFBQU9BQVFpaWdGa3BLU3JSa3lSTGJPMllscVd2WHJwbytmVG9QSkFBQWpjNmxTNWUwYWRNbXUyVm9aOHlZb2JsejUycjE2dFcxWG82djdHZnF0OTkrcTQwYk45cjFsWVVJWThlT1ZidDI3V3p0ZDl4eGh3NGNPS0NrcENUYmpKdUxGeS9xKysrL1Y0c1dMZFMxYTFjbEp5ZmJ4b2VHaHNyTnpVMXIxcXhSZm42K1E3T3lLZ3FneW93ZlA3NWNXMFpHaHQ1OTkxMlpUQ2E1dUxqSWJEWlhPN1BuNnRkWUVhUFJxSGZlZWNmaEdxNUhWbGFXZnZlNzM5WG9IRWRlbnlTOS9QTExDZzhQMTZWTGw3UnQyemFGaFlYWlpxckZ4OGRyMWFwVjJyTm5qMzc5NjE5WEdGNlZ6ZWI2elc5K1UrazlWcTFhWmRzTDY4aVJJOHJJeUxDYmFaV2FtcXE0dURoNWVucnExVmRmbGErdmI1VTFMMTY4V1B2MjdaT3JLLytVQWdBQUFJRHE4Qzhub0lZS0N3dTFhTkVpblRoeHd0WjI1NTEzNnY3Nzc2LzBuYjBBQU56S2Z2cnBKMG15Mi8rb2RldldtanAxcXFLaW91VG41MWZoZVk0dXg5ZWtTUlBiVEplTWpBeVp6V2JiY1VGQmdmNzYxNytXTytmYVBaMGs2Y2NmZnl3WDNMejIybXZ5OC9QVGpoMDcxTE5uenlxWDA2MHFXS21vTHpnNFdMLzV6VyswWXNVS1pXVmxhZno0OGRxMWE1ZlMwdEkwZHV6WVNxKzFlZk5tNWVibVZqbkcwZDg1M25ycnJVcjdzckt5cWgzVHZuMTczWFBQUFpYT05McGEyZWVtckw2Z29LQnF6M0Z6YzVQVmF0VVhYM3doaThXaVNaTW1TU3FkYmJSOCtYSVpEQVk5OE1BRDEvVTcxdFVmeDRNSEQwcVNKa3lZSUtsMFp2dmYvLzUzV1N3V2pSbzFTcjYrdmlvcEtkR3FWYXZVcTFldkNtZk9sYjFHUWlnQUFBQUFxQjcvY2dKcUlDOHZUeDk4OElGKytPRUhXOXZ3NGNOMTc3MzNWcnF2QXdBQXQ3cjA5SFFaalVZMWJkclVyajA2T2xxdnZ2cHF0ZWRYRmU2TUhUdFdRNFlNc2MxY2VldXR0NVNXbG1hYitWSmNYS3pvNk9oYTF4NFVGQ1EzTnpmMTZOR2owaGxLZmZ2MjFRTVBQQ0NwZEgrandNREFhcStibHBabSsvT2tTWlBVb1VNSDlldlhUN3QyN1pJa0RSa3lwTkp6OSt6Wm85emMzQ3JIWE8xdmYvdWJrcEtTN05ybXpKbFRyZzVIYXIxV1NFaUlmSDE5cTV4cEpFbkp5Y2wyQVovRll0R1VLVlBLTFV0WWtjek1UQ1VtSnNwZ01PZ2YvL2lITGVTUnBINzkraWtxS3FyYWF6Z2lOVFZWMmRuWmRtMFhMMTdVaFFzWDFMWnRXOXZ5alFjT0hORDI3ZHVWbloydFJ4OTl0TngxeXBiMkk0UUNBQUFBZ09yeEx5ZkFRWm1abVpvL2Y3N2RnNW9KRXlhVTJ6Z2JBSURHNXRLbFN3b01ESlNMaTR0ZHU0dUxTNlZMN1RtcXVnREN6YzFONGVIaGRrdnNPY0xIeDBjQkFRRzI0OG1USnlzaElVRXVMaTYycGRtNmR1MHFTWFpCU21CZ1lMV0JqR1FmclBuNys5dnRUM1Z0dnlQWHVOYlZ5L0VGQkFRb1B6OWZrdjFzSk9ubk1Lb2laVXZaVlRYR0VSYUxSVjk5OVpXQ2dvSlVYRnlzckt3c1JVWkc2dXV2djlhTEw3NVk3UnQxQWdJQ0ZCTVRJNnZWS205dmIyVmxaZW5FaVJNS0NncXl6V0k2ZCs2Yy92NzN2MWQ2amNvK1ZyLzczZTlzNFdqWkxDaEordlRUVHpWa3lCQ0ZoWVhwNVpkZmxxZW5wNjNPYmR1MnlXQXc2TzY3NzY3d21vUlFBQUFBQU9BNC91VUVPQ0E5UFYzdnZ2dXViZGthbzlHb0tWT20xR3JEY0FBQWJqVXBLU2tLRFEwdDEyNDBHaDNhWTZrdVZMUWtYMVY2OWVxbEtWT20ySTVkWEZ6VXJWczNkZXZXVFhGeGNmTHo4N1BycjJ0MXVSemZqQmt6Ykg4dW15bDJJMjNac2tVLy9QQ0Rac3lZb1crKytVYVNkTys5OTJyZXZIbmF1WE5udVFDdUltVXpqa3BLU3ZUblAvOVpScU5SVTZkT2xidTd1eVRKM2QzZG9TVUJyM1YxTUxwLy8zN2JuMCtkT3FWang0N3BxYWVlVW1Sa3BLMzk2TkdqU2tsSlViZHUzZFNxVlNzVkZSWFphaWhEQ0FVQUFBQUFqdU5mVGtBMU1qTXpOVy9lUEZzQTVlYm1wcGt6WjZwVHAwNU9yZ3dBZ0p2RDhPSEQ1ZTN0WFdsL2JZS1JzdjJVYWlJNk90cWhtVmQvL09NZmEzVGRxMlZrWkZTNWg1S2o2bkk1UG1kS1RrN1dtalZyMUtaTkc5MXh4eDIyRUtwZHUzYnEzTG16dnZubUczWHMyTkdoL2FFa2FmWHExYnAwNlpKR2pCaGhGdzZGaFlYVitPdmhhc2VQSDFkNmVycUNnNE9WbHBhbVo1OTlWdSsrKzY3ZWYvOTlQZkhFRTJyWHJwMGthZjM2OVRJYWpSbzFhcFMyYmR1bURSczIyUFlOSzFNV1FybTV1ZFc2SGdBQUFBQm9MQWloZ0Nwa1pXVnAzcng1dGczWFBUdzg5TlJUVDZsTm16Wk9yZ3dBZ0p0SDc5NjlIUm8zWXNRSWg4YXRXN2V1Vm5XNHVibXBTWk1tdFRwM3laSWxkc2M1T1RsMmJlUEdqWk1rbWMzbU9wbHB0SG56NWtyN1RDWlR0V1BLOU9yVnE5YXYrWHJsNWVWcDBhSkZNaGdNdGoyenJuYmZmZmRwOXV6Wit1U1RUL1RDQ3k5VU8zUG8yTEZqMnJadG05cTBhVlBwVW5pMXRXblRKalZyMWt5UmtaRktTMHRUeTVZdDllU1RUMnJldkhrNmN1U0kyclZycDhPSEQrdUhIMzdRZ0FFRDFMeDVjN1ZvMFVKNWVYbGFzMmFOSmsrZWJMc1dJUlFBQUFBQU9JNFFDcWhFVGs2TzVzMmJwNHlNREVtbER4cWVmUEpKQWlnQUFHcXB2a09vK1BoNHhjZkgxK3JjdUxnNHUrT0NnZ0s3dHJMYUhaMmhWZDJlVDZ0V3JhcjJHbzZNNmRDaGcwTWhWRlgxVk5SWDNUNVJack5aSDMzMGtUSXpNelZtekpnS2wyTU1DZ3JTdmZmZXE1VXJWK3J6enovWHRHblRLdDBmS2pVMVZaOTk5cGxjWFYwMWFOQWdIVHg0VUdscGFicDgrYkpLU2tyMDZLT1BhdFdxVmNyT3pxN21sZjdNMzk5Zlk4ZU8xZkhqeDNYMjdGbmRlKys5eXN6TXRQVkhSRVRvaFJkZVVLdFdyV1EybS9YTk45L0l4OGZIOXJsdTM3NjlPbmJzcUxpNE9BMGNPRkF0V3JTUXhISjhBQUFBQUZBVC9Nc0pxRUJ1YnE3ZWUrODlYYjU4V1ZMcFE0YkhIMzljYmR1MmRYSmxBQUEwWE5VRk05ZXJlL2Z1bWpoeFlyWGpYbi85OVhKdFY0Y3VMNzc0WXEyV0EzVEViYmZkSmo4L1AvM2lGNytvODJ0WHg4WEZSWUdCZ1ZXT3ljaklrTmxzcm5LTXhXTFJKNTk4b25QbnpxbFRwMDVWTGhzNGFOQWduVGh4UWdjT0hKQ3ZyNi9Hang5ZjRialZxMWNyUHo5ZmtyUnc0VUs3dnJJbGtJOGNPVktqV1dqQndjRWFOV3FVdnY3NmE3bTd1NnR2Mzc1YXZYcTEzWml3c0RCSnBmdGFYYjU4V1E4ODhJRGQwcElqUm96UWlSTW50SHIxYWozeHhCT1NwT0xpWWhtTlJydDl1UUFBQUFBQUZTT0VBcTVoTXBrMGI5NDhwYWFtU2lvTm9CNTc3REYxNk5EQnlaVUJBTkN3alIwNzFxRnhqc3dBa2tyM2JVeE9UbFpNVEl5azBuQ2t1TGk0MXZYZENKR1JrUW9NREt6MWJLOHlqczRxdTFwZ1lHQzF3VnAxKzNlWnpXYjk2MS8vMHVIRGh4VVVGS1RwMDZkWE9ydEprZ3dHZ3g1KytHSDk5YTkvMWRhdFcyVzFXalYrL1BoeTU3Um8wVUlYTGx4UWFHaW9nb09ERlJJU29wQ1FFQVVIQjl2dHh5UlZQMHRMK2pud05CZ01LaXdzVlAvKy9TdWRNWGJvMENHdFdiTkdYbDVlTWhxTjJybHpwNHFMaTFWY1hLeWlvaUo1ZVhucDZOR2pPbmZ1bk5xMGFhUGk0bUtXNGdNQUFBQUFCeEZDQVZmSno4L1h2SG56OU9PUFAwcVNqRWFqSG5ua0VkczdjQUVBUU8xVk5XUG1hcFdGVUZldVhMR0ZUTE5temRMbHk1Y1ZHQmhvQzZFT0hqeW9nd2NQMWsyeGxVaExTN3V1R1YyN2QrOVdjbkx5ZGRkUm14RHFlaFVWRlduUm9rVTZmdnk0bWpScG9xZWZmdHB1MWxCbGZIeDg5T1NUVDJydTNMbmF0bTJiZnZycEowMmRPbFVlSGg2Mk1hTkdqZEtvVWFQcXZHYWowYWloUTRkV3VXL1owYU5IWmJGWWxKK2ZyeSsrK01LdXoyQXcyT3BjdlhxMW5uLytlVUlvQUFBQUFLZ0JRaWpndndvS0N2VCsrKy9yNHNXTGtrb2ZXc3lZTVVOZHVuUnhjbVVBQU53YU5tL2VYS3Z6dG16Wm90MjdkOXZOMERHWlRMcmpqanRzUDZkdnUrMDJoWWVIcTF1M2JscStmTG55OHZJMGZmcDBTZEs3Nzc2cnBrMmJhdHEwYVpLa2I3NzVScjYrdmlvcUtwSzd1M3VOYW5Ga1NUdEoxUzRiTjN2MmJMc1F4bEhWelZTNjFxVkxseFFRRUZEaisxd3JNek5USDMzMGtTNWV2Q2h2YjI4OTg4d3pDZ29LY3ZqODBOQlFQZlBNTTNydnZmZDArUEJocGFTa2FOcTBhWXFJaUtqMjNQVDBkUG43KzllNjlnRURCbFRaUDJ6WU1IbDRlS2hseTVieTkvZVhqNCtQZkh4ODVPM3RMUzh2THhrTUJzMlpNMGRObXphMXpZN3k5Zld0ZFQwQUFBQUEwSmdRUWdFcVhWcm00NDgvMWc4Ly9DQ3A5RjJ2VTZkT3RiMnpHZ0FBWEQ5SGw5bTdWbloydHRMUzBoUVdGcWJiYjc5ZHQ5OSt1OExEdysyV2RIdnBwWmZzeG5idDJsVlJVVkcyZm5kM2Q5dnhTeSs5cE1URVJMM3h4aHNhTzNhczdycnJya3J2blptWnFmWHIxK3VoaHg2UzVOaVNkbEw5NzMvbGlGMjdkbW5GaWhYNjMvLzkzK3U2enRHalI3VjQ4V0taVENiNStmbnBxYWVlVXF0V3JXcDhuZGF0VytzWHYvaUZGaXhZb1BUMGRNMmRPMWVqUjQvVzBLRkRiV01zRm90U1VsSjAvdng1blQxN1ZtZlBubFZPVG83KzhJYy9YTmRycUVwd2NIQzFlNGs5Kyt5emNuZDNsOWxzVm5GeGNZM0RTd0FBQUFCb3JBaWgwT2haclZaOTlkVlhPbkhpaEsxdDh1VEo2dEdqaHhPckFnRGcxdVBJWGo1UytRQ25YNzkrR2pSb2tKbzJiVnJsZVhsNWVmcjQ0NDlsTnB2VnYzOS91ejZyMVdwM25KT1RvOExDUXVYbjU5dTFGeFlXMnY3LzVaZGZLaTR1VG1heldSTW1USENvZG1leldDeVNwUG56NSt2RWlSTnlkM2UzdGRWV1JrYUdUQ2FUUWtKQzlPU1RUem8wRTZ3eVlXRmgrcC8vK1I4dFdyUkltWm1aNnRHamg3S3lzclJ0MnpZbEpTVXBPVG5aYmwrdkprMmFxRXVYTHZMMDlMeXUxM0M5eWtLbnk1Y3ZTMUs1ZmFvQUFBQUFBQlVqaEVLajk5MTMzMm5QbmoyMjQxR2pSbFc1YndBQUFLZy9tWm1aa21TM1ZGMTF5NzVsWm1acTM3NTkycjU5dS9MeThqUjY5R2hGUmtiYStsMWNYSlNWbGFYTGx5K3JlZlBtS2lrcHNlMGRGUjRlYm5ldHN0OEpzck96dFdmUEhuWHQybFgzM0hOUGxTSEl0Y3Y2bGIyeHhjWEZwZEp6Tm03Y0tGZlhtdjhxbnBlWFYyVmYyY2Z2eElrVHV1MjIyelI5K25SYmFGVGIvYXdHREJnZ3E5V3FQbjM2MUdvSndXczFiZHBVenovL3ZESXlNdFMwYVZQbDV1WnE2OWF0c2xxdENnd01WTHQyN2RTMmJWdEZSa1pXK0xtL0ViUE16cDA3Sng4Zkh6VnAwa1R1N3U1eWRYVlZSa2FHVnE1Y0thbDArVWNBQUFBQVFQVUlvZENveGNmSGEvWHExYmJqUG4zNmFOaXdZVTZzQ0FDQXhtWFdyRmtxTEN5VW01dWJqRWFqc3JLeUpFbHQyN2F0OHJ6aTRtS3RYTGxTWjg2Y1VXcHFxcVRTcGZJbVQ1NnM2T2hvdTdIdDI3Zlg4ZVBITld2V0xMdjI0T0JndFd2WHpxNHRKQ1JFQm9OQmtaR1JtakJoUXJtUXFpSnZ2dm1tVENhVDNOemNKSldHVWxMcDhuT1YyYlJwVTdYWHJhbTllL2ZLWXJISVlEQm8yTEJoR2pseXBJeEdvNjNma2Yyc01qSXlaRGFieTdVUEhEaXdUbXQxY1hGUmNIQ3dwTkxaVGpObnpsU3JWcTBjMnIvS2tkbnFCdzRjdUs3NmxpNWRhdnU2dXBhSGg0ZnV2UFBPNjdvK0FBQUFBRFFXaEZCb3RNNmRPNmNsUzViWWpqdDA2S0Q3NzcvZmJuOEpBQUJRdnpwMTZxVFRwMC9iamx1MmJLbUlpQWlOSERteXl2UEtRcXVNakF4RlIwY3JOalpXWGJwMHNRdGR5anp5eUNQYXZYdTNNak16WmJGWVpEUWFGUkFRb05qWTJITGpPM2JzcUYvKzhwZUtqSXgwK0hlQ0RoMDZLREV4VVdheldXYXpXVjVlWG9xTWpOU1lNV01xUFdmMjdObTFtbFgwMWx0dktTMHRyY0srdm4zNzZzQ0JBeG85ZXJRNmRlcFVydCtSL2F5cXVuNTl1alk0cklpL3Y3OUtTa28wZmZyMGFzY21KaWJLMzkrLzF2VjA2ZEpGVW1uWWFUYWJaVEFZNU8zdHJmRHdjQTBhTk1paHNBd0FBQUFBSUJsTUpwTzErbUhBclNVdExVMXo1c3lSeVdTU0pMVm8wVUl2dlBDQzAvY2JBQURnZXExYnQwN3IxcTF6ZVArbHVsWllXQ2lMeFNJdkw2OTZ2MWR4Y2JHc1ZxdmRVbmoxcVd4dnBZcUNMa2NWRnhmTFlySFVlbG03b3FJaVdhM1dTcyszV3EwVmhtY3JWNjVVa3laTk5IVG8wQ3F2LzkxMzN5azNOMWZqeG8yclZYMWxRVjkxU3lnQ0FBQUFBQm91YjI5dmgyZHlNQk1LalU1dWJxNFdMRmhnQzZEOC9QejAxRk5QRVVBQkFGQUg2bUxQSUVlVkxYOTNvMXhQK0ZUbWVtdXVMbkNyYlBhV282RlNkU0ZWZFpnaEJBQUFBQUM0MnZYL1N4cG9RRXBLU3ZUUlJ4OHBQVDFkVXVtRHNxZWVla3BObXpaMWNtVUFBQUFBQUFBQUFOeGFDS0hRcUt4Y3VWS0ppWW1TU3QvTi9NZ2pqNmhWcTFaT3Jnb0FBQUFBQUFBQWdGc1BJUlFhamYzNzkydkhqaDIyNDNIanhsVzRhVGNBQUxjQ3E1VnRQd0VBQUFBQWdITVJRcUZSU0UxTjFkS2xTMjNIM2J0MzE0QUJBNXhZRVFBQTlhTnNUNmFNakF3blZ3SUFBQUFBQUJvN1FpamM4Z29LQ3ZUUlJ4K3BxS2hJa2hRYUdxb0hIM3l3MG8yN0FRQm95Q0lpSWlSSkZ5NWNjRzRoQUFBQUFBQ2cwU09Fd2kzTmFyVnF5WklsdW56NXNxVFNkNGMvK3VpanRuZUpBd0J3cTRtSWlGRExsaTIxY2VOR2xaU1VPTHNjQUFBQUFBRFFpQkZDNFphMlpjc1dIVDU4MkhiODBFTVBLU1FreElrVkFRQlF2d3dHZzZaTm02YlUxRlI5L2ZYWEJGRUFBQUFBQU1CcFhKMWRBRkJmenB3NW8yKysrY1oyUEdqUUlIWHIxczJKRlFFQWNHTzBiTmxTa3laTjBySmx5NVNZbUtqaHc0Y3JMQ3hNUVVGQkxFY0xBQUFBQUFCdUdJUEpaTEk2dXdpZ3J1WGw1ZWxQZi9xVHJseTVJa2xxMDZhTm5udnVPYm00dURpNU1nQUFicHlVbEJUOTYxLy9Va3BLaXJOTEFYQ05FU05HYU1TSUVjNHVBd0FBQUFCcXpOdmIyK0YzdUJKQzRaWmp0VnExYU5FaTJ6Sjh2cjYrZXVXVlYrVHY3Ky9reWdBQXVQR3NWcXVTa3BLVW1KaW93c0pDWjVjRDRMK2lvcUlVRlJYbDdESUFBQUFBb01acUVrS3hIQjl1T2Z2MjdiUGJCMnJLbENrRVVBQ0FSc3RnTUNnaUlrSVJFUkhPTGdVQUFBQUFBRFF5Um1jWEFOU2x6TXhNTFYrKzNIWjgxMTEzcVZPblRrNnNDQUFBQUFBQUFBQ0F4b2tRQ3JjTWk4V2l4WXNYcTZDZ1FKTFV2SGx6alIwNzFzbFZBUUFBQUFBQUFBRFFPQkZDNFpheFpjc1duVDE3VnBKa05CbzFiZG8wZVhoNE9Ma3FBQUFBQUFBQUFBQWFKMElvM0JKU1VsSzBaczBhMi9IdzRjTjEyMjIzT2JFaUFBQUFBQUFBQUFBYU4wSW9OSGdsSlNYNjlOTlBaVGFiSlVuaDRlRzYrKzY3blZ3VkFBQUFBQUFBQUFDTkd5RVVHcnhObXpZcE5UVlZrdVRtNXFacDA2Ykp4Y1hGeVZVQkFBQUFBQUFBQU5DNEVVS2hRYnQwNlpJMmJkcGtPeDQ5ZXJSQ1FrS2NXQkVBQUFBQUFBQUFBSkFJb2RDQVdhMVdmZlhWVnlvcEtaRlV1Z3hmLy83OW5Wd1ZBQUFBQUFBQUFBQ1FDS0hRZ01YRnhlbk1tVE9TSktQUnFNbVRKOHRvNUVzYUFBQUFBQUFBQUlDYkFVL3MwU0RsNWVWcDVjcVZ0dU9CQXdlcVZhdFdUcXdJQUFBQUFBQUFBQUJjalJBS0RkS3FWYXRrTXBra1NjMmFOZE9JRVNPY1hCRUFBQUFBQUFBQUFMZ2FJUlFhbkRObnptanYzcjIyNDBtVEpzbkR3OE9KRlFFQUFBQUFBQUFBZ0dzUlFxRkJLU2twMGRLbFMyM0hNVEV4dXYzMjI1MVlFUUFBQUFBQUFBQUFxQWdoRkJxVVhidDJLUzB0VFpMazZlbXArKzY3ejhrVkFRQUFBQUFBQUFDQWloQkNvY0hJejgvWHVuWHJiTWQzMzMyMy9QMzluVmdSQUFBQUFBQUFBQUNvRENFVUdvd05HemJJWkRKSmtnSURBelZnd0FBblZ3UUFBQUFBQUFBQUFDcERDSVVHSVQwOVhkdTNiN2NkanhrelJxNnVyazZzQ0FBQUFBQUFBQUFBVklVUUNnM0NOOTk4STdQWkxFbUtqSXhVVEV5TWt5c0NBQUFBQUFBQUFBQlZJWVRDVFM4eE1WR0hEaDJ5SFk4Yk4wNEdnOEdKRlFFQUFBQUFBQUFBZ09vUVF1R21aclZhdFdMRkN0dHg5KzdkRlJFUjRieUNBQUFBQUFBQUFBQ0FRd2loY0ZOTFNFaFFVbEtTSk1uVjFWV2pSNDkyY2tVQUFBQUFBQUFBQU1BUmhGQzRhVm10VnExYnQ4NTJQR0RBQUFVRUJEaXhJZ0FBQUFBQUFBQUE0Q2hDS055MERoOCtySlNVRkVtU2g0ZUhoZ3daNHVTS0FBQUFBQUFBQUFDQW93aWhjRk95V3ExYXUzYXQ3WGpBZ0FGcTBxU0pFeXNDQUFBQUFBQUFBQUExUVFpRm05S2hRNGVVbXBvcVNmTDA5TlRnd1lPZFhCRUFBQUFBQUFBQUFLZ0pRaWpjZENyYUM4cmIyOXVKRlFFQUFBQUFBQUFBZ0pvaWhNSk41K0RCZzh5Q0FnQUFBQUFBQUFDZ2dUT1lUQ2FyczR1NEhnVUZCZHF5WllzU0VoS1VrWkdod3NKQ1o1Y0UzRFE4UER3VUdCaW82T2hvRFI0OFdKNmVuczR1Q1FBQUFBQUFBQURRZ0hsN2V4c2NIZHVnUTZpVEowL3FpeSsrMEU4Ly9lVHNVb0NiWHJObXpUUjU4bVIxNk5EQjJhVUFBQUFBQUFBQUFCcW9SaEZDblR4NVV1Ky8vNzZ6eXdBYW5HZWZmVmJ0MjdkM2Roa0FBQUFBQUFBQWdBYm9sZytoQ2dvS05IdjJiTnNNcUdiTm1tbml4SWxxMzc2OS9QMzluVndkY1BQSXpzN1dxVk9uOU85Ly85dnUrK1cxMTE1amFUNEFBQUFBQUFBQVFJM1ZKSVF5MW1jaDlXWExsaTEyRDlUZmVPTU54Y2JHRWtBQjEvRDM5MWRzYkt6ZWVPTU5OV3ZXVEpMMDAwOC9hY3VXTFU2dURBQUFBQUFBQUFCd3EydVFJVlJDUW9MdHp4TW5UcFNQajQ4VHF3RnVmajQrUHBvNGNhTHQrT3J2SVFBQUFBQUFBQUFBNmtPRERLRXlNakpzZjJadkc4QXg3ZHExcy8zNTZ1OGhBQUFBQUFBQUFBRHFRNE1Nb1FvTEMyMS9aZ2srd0RGTm16YTEvZm5xN3lFQUFBQUFBQUFBQU9wRGd3eWhBQUFBQUFBQUFBQUFjSE1qaEFJQUFBQUFBQUFBQUVDZEk0UUNBQUFBQUFBQUFBQkFuU09FQWdBQUFBQUFBQUFBUUowamhBSUFBQUFBQUFBQUFFQ2RJNFFDQUFBQUFBQUFBQUJBblNPRUFnQUFBQUFBQUFBQVFKMGpoQUlBQUFBQUFBQUFBRUNkSTRRQ0FBQUFBQUFBQUFCQW5TT0VBZ0FBQUFBQUFBQUFRSjBqaEFJQUFBQUFBQUFBQUVDZEk0UUNBQUFBQUFBQUFBQkFuU09FQWdBQUFBQUFBQUFBUUowamhBSUFBQUFBQUFBQUFFQ2RJNFFDQUFBQUFBQUFBQUJBblNPRUFnQUFBRkFyRm92RjJTVTBhZzM1NDIrMVd1djErcW1wcWNyT3pxN1hlNkJ1RlJjWE8rVytXVmxaVHJsdlRkVFY5NHZKWk5LbFM1Y2NHcHVlbnQ2Zy80NEJBQUEzRDBJb0FBQUF3TWxlZi8xMXpaa3pwOEsrT1hQbTZQWFhYNyt1NjhmSHgydi8vdjBPdDFjbkp5ZEhjK2JNMFpkZmZubGRkZDBzK1BqZk9CYUxSZXZYcjllY09YTlVWRlJVTC9lSWo0L1gyMisvcllVTEY2cWtwT1M2cjdkejUwNXQyTENoeWpFWExselEwcVZMZGZ6NDhldSszODBtUHo5Zml4WXQwdGF0VzZzZFcxQlFvR1hMbHVuNzc3K3Y4WDFtejU2dDJiTm42K3paczNidEZvdEZmL3ZiMy9TM3YvMnR4dGVzenVMRmkvWG1tMjhxTVRHeHpxOWRGK3J5K3lVdkwwOS8rY3RmTkhmdTNHcGZiMzUrdnY3Kzk3L3I3YmZmZGppaysvSEhIL1h1dSsvcThPSERsWTVadm55NVhubmxGWDMrK2VjMXFoMEFBRFJzcnM0dUFBQUFBR2pzOHZMeTVPUGpVMkdmeVdSU1hsN2VkVjEveVpJbEtpa3BVYytlUFIxcXI0NmZuNStzVnF2MjdkdW5JVU9HS0NRa3hLNS82ZEtsRGw5citQRGhhdGFzV1kzdVg5ZjQrTis0ajcvQllOQzVjK2VVbEpTa3p6Ly9YRE5tektqemUzVHUzRm1CZ1lGS1NrclN5cFVyTlhIaVJJZlBOWmxNV3IxNnRmcjI3YXV3c0RCSjByWnQyNVNXbHFhNzc3NWJVdW1NblVXTEZxbHIxNjdxMDZlUEpPblVxVlBhdFd1WFdyVnE1ZEI5ZHU3Y3FhKysrcXFHcit4bkV5Wk0wTUNCQTJ0OWZrMmNQWHRXaHc0ZGtpUU5HalNveXJGSlNVbjYvdnZ2TldUSWtCcmQ0NGNmZmxCNmVycmMzTndVR2hwYTRYWHJRMVJVbFBidDI2ZGx5NWJwbFZkZWtjRmdxSmY3MUZaZGZyLzQrUGlvYjkrK1dyMTZ0ZDU3N3ozTm5EbFRuVHAxcW5Ec2loVXJsSk9UbzhqSVNEVnQydFNoNng4K2ZGaG56cHhSbHk1ZEt1eS9kT21TdnYvK2Uxa3NGaDA4ZUZEMzNIT1BBZ0lDYXYxNkFBQkF3MEVJQlFBQUFOd0FMNzc0WXBYOWFXbHBWWTZwck0vZDNWMXZ2LzMyZGRYbWlQUG56OXNkZCtuU1JVbEpTZnIyMjIvTFBYRGV0V3VYdzllOTg4NDdiMGdJd3NlL1lqZnE0MS9HWURCbyt2VHArdE9mL3FUVTFGUmR1WEpGdnI2K2RYb1BUMDlQUGZ6d3c1b3paNDZPSGoycWtTTkh5dHZiMjZGemk0dUxsWkNRb0NOSGp1amxsMStXdjcrL1hiL1ZhdFhpeFl0MTdOZ3h0VzdkMnRiK3d3OC9TSkk2ZE9oUW8xb2ZlK3d4QlFjSE96dytNek5USDN6d1FZM3VjYjFPblRvbFNlcldyVnUxWTh0bTJFUkdSdGJvSG52MjdKRWtkZS9ldmRKQXVDb0ZCUVh5OVBTMEhYLzIyV2NPbjJzMEduWHg0a1g5ODUvL2xKZVhWNVZqaHc0ZHFwWXRXOWE0dnRxcTYrK1hZY09HeVd3MmF3OXY3aWdBQUNBQVNVUkJWTzNhdGZyd3d3LzE2cXV2bGd2OWpoNDlxcjE3OTZwRml4YWFNbVdLdzljK2N1U0lKS2xyMTY3bCtxeFdxNVl2WHk2THhhS2hRNGRxOCtiTit1S0xML1RzczgvVytyVUFBSUNHZ3hBS0FBQUF1QUVHRHg1Y2FkK1dMVnZrN2UydDNyMTdsK3ZidTNldlRDWlRwZWU3dXQ2WVgra3JXNjd1OE9IRDVaWmZ1bmJzd1lNSDlmSEhIMnZpeElucTM3OS92ZFZZRlQ3K04rYmovOVpiYnlrdExjMmhzYm01dVhyampUZXFIVmZSYS8vZ2d3K1VrWkZSNVhsR28xRldxN1hTajUwaytmdjc2N25ubnJNN2Z2amhoL1hlZSs5cDJiSmxldXl4eCt6R3IxaXhRZ2NQSGxUdjNyMDFZc1FJU2FWTHBwMCtmVm90VzdaVVVGQlF0YS9uYWk0dUxuSnpjNnZSK0J2aDZyMkFUcDQ4S1RjM04zWHExS25jSGtGR28vMEsvNG1KaVRJWURHclRwbzNEOThyUHo5ZisvZnRsTUJpcW5XbFZrZlBuejJ2Ky9Qa2FQWHEwK3ZYckowazZjT0JBamE5ejdOaXhhc2YwN05telRrT29HL0g5c21yVnFuTDdvM2w2ZXNyZDNWMGJOMjRzZC83Smt5Y2wvWC8yN2p1c3FiUDlBL2czQ1NUSWxqQmxxQlJRdEc3UkZxMExVVlRjbzFvVjkycHJxN1hEMXZadDdXdjExL3BhdFhWdmE5VlcwVHB3b2lnS1dBVUhXOEVXS0NKN1E0RE0zeDljT1M4aE93UlEzL3R6WGIyYWM4NXpudlBrSk1IazNPZStuL3JNcVlaWmxUWTJOaGczYnB6S1k1YVVsQ0E3T3hzZUhoNHFzNXZDdzhQeDVNa1QrUG41WWV6WXNhaXRyVVYwZERRdVhMaUFNV1BHYUgxT2hCQkNDSG01VVJDS0VFSUlJWVNRRmpCKy9IaTEyNktqbzJGblo2ZXlUWHA2T3NSaXNjYjlXMHFQSGowd1lzUUlGQlVWcWJ6WWZ2WHFWYVpzVjBONWVYa0FnUGJ0MnpmN0dOV2g4OSt5NTc5eDBLNndzQkFXRmhZNlp5UUIvdzBBcWxKY1hLelR4ZnZTMGxLTjIxWE5HZVh0N1kwNWMrYW96R29hT0hBZ09Cd09nb09EbVhWLy9mVVhxcXVyWVdWbHBiWVVvcWVucDhxeWkzdjI3TkgyRkZyRlJ4OTlwTFJ1OWVyVkNzdGNMaGRmZlBFRnZ2bm1HNlcyNnVaUisrU1RUNVJLRmtaSFIwTW9GS0pIang1d2NYSFJhNXdWRlJVNGVQQWdhbXRyOGZqeFl3d1lNQUFzRmt0ajRGRk9KQkpoeTVZdGtFcWxlTys5OTJCcGFhblhzWTJwT1Q4dlNVbEpLajhydGJXMUdvTjFUNTgrVlZoMmRIUlVHNFNTWjdMNStma3BiWHY4K0RFdVhib0VQcCtQaVJNbkFnREdqUnVIcDArZklqdzhITmJXMXExMmN3SWhoQkJDV2dZRm9RZ2hoQkJDQ0draFo4K2VWYmwrd0lBQmFyZDdlM3ZEMjl0YjdiN3k0SWhNSmtOOGZEeXFxNnVaL2d3bEZBcng4T0ZEOU96WkV6d2VqMWx2WVdIQnpJY1RHQmlvZEFlN3VqSmF1Ym01TURFeDBYbStuT1pDNTcvbHpuL0RvRjFaV1JrMmJkb0VzVmlNMWF0WEs1VzRVeWM1T1ZsdEVFcHUxYXBWY0hkM04yaU1xa29zTm55ZDVmTVFWVlZWS1cwN2YvNDhQRHc4MEt0WEx6eDgrQkJBZmJCUEh2QnJUQ3FWcWd4Q0xWcTBTR2xPTDAyS2lvcXdhOWN1bmRzYlNwNVJsSldWaGV6c2JIVHIxazNwZFRNeE1RR1B4NE8vdnorQStvQmZhbW9xM056Y0ZFb1ZOdFQ0UFNvVUNuSGp4ZzBBd01pUkkvVWFZMjF0TFhidjNvM3k4bkk0T3p0ajl1elp6SnhPTXBrTVlXRmg4UFQwUk5ldVhaWDJsY2xrK1BYWFg1R1RrNFBSbzBjekFTaFY1ZTRFQWdGdTNMaUIwYU5ITjl1Y1VTM3hlZEVVbUZ1eFlnVWNIUjN4eFJkZnFOMnVqa3dtdzcxNzl3RFVsMU5zNk1tVEp6aHc0QUM0WEM0V0xWckVCTlY0UEI2V0xGbUNMVnUyNFBUcDB4QUlCQmd4WXNRTE55Y1hJWVFRUW95RGdsQ0VFRUlJSVlTMEVQbkZWbU9TWDd3VWlVUTRkdXdZdUZ3dTNuampqU2FWN1hyMDZCR09IeitPNjlldk14Y2x2LzMyVzNDNVhQenl5eThBNmk4OFJrZEhLK3puNnVxS2I3LzlGb0RxaTVhclZxMVNXTzdUcHc5bXo1NXQ4RGoxUmVlLzVjOS9WVlVWZHUzYWhjcktTblRzMkJGMzd0elJhVDk1cWJ1V3B1azkwbmhidjM3OTBLbFRKOFRGeGNIRHcwTXBlMmpidG0xNCt2UXAxcTVkcXphUXNIZnYzcVlQdWhsTW1USUZBUERUVHorQnkrVmk5dXpaK09lZmY4RGxjcFVDVE5PbVRRTlFYM0l0TlRVVmdZR0I2TkdqaDA3SGlZaUlRSFYxTlV4TVRQUXFjeWNVQ3JGdjN6N2s1T1RBeHNZR2l4WXRVZ2pZUG52MkRMZHUzVUpFUkFSR2p4Nk53TUJBWnB0TUpzTnZ2LzJHK1BoNEJBVUZZY1NJRVFEcU0zYjI3dDJMVWFOR1lmanc0UUNBOHZKeTdOcTFDN201dWJDM3QxZFpzdE9ZWHJiUEMxQ2ZhVlZXVmdaQU1jaVltSmlJdzRjUGc4VmlZZjc4K1VwelQ5bloyV0hKa2lYWXVYTW5MbDI2aEdmUG5tSDY5T2tHelFsR0NDR0VrQmNiQmFFSUlZUVFRZ2hwUVpydU50ZEg0N2xFdUZ3dWV2VG9nZGpZV0NRbUpxSm56NTRHOXkyL3E3MWhhU1ZyYTJzOGZ2eVltVGZsMnJWclN2dloyZGtwWkFFNU9EakEyOXRiNVRGaVltSU1HdHU1YytjUUhSMk5RWU1HR1RTWENKMy9lb2FlZjIzR2p4K1BtcG9hQVBVWkhUdDM3a1IrZmo2QSt2bUNNakl5ZE9vbktDZ0lZOGFNWWZwcUtRMnpSYXFycTdGanh3N2s1T1FBQU5hdVhRdHJhMnVGYkkwclY2NUFLQlNxTE90WFhsNE9OcHV0bEZrRDFMOFArL1RwZzlHalI2TnQyN1k2ajYraW9nTG56NS9YbWowbGtVaHc5dXhaQkFRRXFBMkFaV2RuSXprNVdXMEFvN1MwRkJrWkdlalZxeGU0WEM2MmJkdW04Zk9UbXBvS05wdXQ5ajNYV0ZsWkdTSWlJblJxMjFCZFhSMzI3dDJMcDArZndzTENBdSsrK3k3NGZMNUNHM2QzZHl4ZnZoeDc5KzdGaFFzWFVGUlVoTGZmZmhzMU5UVTRmdnc0a3BLU01IandZUFR2M3grRmhZVW9LeXZEb1VPSHdPUHgwTGx6WndEMVdXQUhEaHhBZVhrNWhnOGZqbjc5K2ltTnBhbm4rV1gvdkFCUW1sZEtLcFhpd29VTGlJaUlnS21wS1JZdVhBZ2ZIeCtWKzdxNnVtTGx5cFhZdlhzM0VoTVQ4ZlRwVXdRR0JtTHc0TUV0TnY4WklZUVFRcG9mQmFFSUlZUVFRZ2hwQmZuNStTb3ZYR3RqWW1LaTlnSzBuNThmWW1OamNmZnVYWU9ESVBuNStYajY5Q2s0SEE3ZWVPTU5abjF0YlMxT25EZ0JQcCtQeno3N0RGd3VsOW4yNE1FRC9QTExMMHFsbUR3OFBKZ3NpY1lNRFlMY3ZuMGJJcEVJdDI3ZGF0S0U5blQrbXljSUpTOTlscEdSZ1FNSERxQ3FxZ3JtNXVZUWk4V1lQMzgrYzRHL3NkemNYT3pkdXhjbEpTVVlOV29VQU9pY1RkTWNpb3VMc1dmUEhwU1hsNk5ObXphb3FhbkJsaTFiNE9Ua2hObXpaOFBDd2tJaGlGSlNVcUt3djB3bVEybHBLZHEyYlFzMm13MEEyTGh4SXhQUWt0TTBKNDhtamZmYnNHRUQyclJwbzdEOTFxMWJTRWxKd2Z2dnZ3OWJXMXVGOWxsWldkaTVjeWZxNnVyUXBVc1hsZVh6SGp4NEFKbE1wcktNSUZBZnBHb1lnTWpNekFTWHkwVllXSmpHc1UrWk1nVnNOaHVuVDUrR1VDalUrbHdicXFpb3dONjllNUdkblEwckt5c3NYYnBVN2VmUnc4TURLMWFzd0s1ZHU1Q1dsb2JTMGxMY3ZYc1hTVWxKQUlESXlFaEVSa1l5N2MzTnpiRnMyVEs0dWJsQkpwUGg5T25UcUsydFJVaElpTkpuUzY2cDU3a2xQeSthU3VvQlFFRkJnZFkyalQxNThnVC8vUE9Qd3JyOSsvY2pPVGtaTmpZMm1EZHZIanAwNktDeER6NmZqNVVyVitMVXFWT0lpNHREZEhRMCt2ZnZUeGxSaEJCQ3lDdUVnbENFRUVJSUlZUzBFQjhmSHlicllmLysvU29uaTlkR25vblFzV05IcFF1ZTN0N2VzTFcxeGVQSGoxRmVYcTd6WENJTnlVdTg5ZTdkbThuZ2tNbGtPSDc4T0VwTFN6Ri8vbnpFeE1UZ2pUZmVnSm1aR1FvS0NuRHk1RW5ZMmRreFphMGFxNnVydzlkZmY0MitmZnN5WmI0TU5XVElFTVRFeEJnMGtUMmRmKzNuWDkrTDBJM25tWkhKWklpSWlNREZpeGZCWnJNUkVoSUNOemMzL1B6eno5aTdkeS9lZnZ0dGhZd1NxVlNLMjdkdkl5d3NEQktKQkpNbVRjS2dRWVAwR29PeHBhV2w0WmRmZm9GWUxNYVNKVXR3L1BoeDFOVFVvRnUzYnJoMTZ4WTJiZHFFQlFzVzROYXRXNmlycTRPNXVUa0VBZ0hLeXNxWTkwUnhjVEhFWXJGQ2dHVEJnZ1VRaVVUTk1tWXpNek9GNVg3OStxR3dzQkRoNGVIWXRtMmJRb0FrSXlNRHUzYnRna2drd3N5Wk0xVUdvR1F5R1dKaVltQnRiYTAyRUZKVlZhVVV6S3l0cmRVYTRKdzRjU0lTRXhPUmtKQUFhMnRyVkZSVTZQdzhOMi9lak5MU1V0amIyMlBwMHFXd3Q3ZlgySjdQNTJQNTh1VUE2ck1KaHcwYkJsZFhWemc3TzhQQ3dnTEp5Y240L2ZmZm1RQ1V2Q1FnaThYQ29rV0xVRk5UQXdjSEI3WDlHK004dDlUblJUNTNseW94TVRGbzA2WU5ldlhxcFhhN3FyRmZ1SEFCTEJZTHBxYW1URUF4SUNBQVFxRVFJU0Voc0xLeXd2NzkrMUZTVW9KUFB2bEVxWStOR3pmQ3pzNE9DeFlzd0t4WnM5Q3JWeS9ZMk5oUUFJb1FRZ2g1eFZBUTZoVWhud0NYeFdMcE5iRnRhNUZJSkpCS3BRQUFOcHR0Y0txOVZDcUZSQ0pobGsxTVRGNm95VXpGWWpFcUt5dVpaWDFLYlJCQ0NDSGsxZlB1dSsvcXRFNmRIVHQyTUk5bnpKaWh0SjNGWXFGUG56NjRmdjA2NHVMaUVCQVFvTmY0NnVycW1GSndnd2NQWnRablptWWlJU0VCWThhTVFVRkJBYzZmUDQvTGx5L0QzOThmRHg0OGdFUWl3Zno1OHhXeWN4cVBxN2EyMWlnWDRNZU1HV053QmhTZGYrM25YOXRGZlczQ3c4Tng4ZUpGMk5uWlljNmNPV2pmdmowQVlQbnk1VGgwNkJDT0hUdUdlL2Z1WWZ6NDhTZ3NMTVRWcTFlUmw1Y0hCd2NIekp3NVUydldSSE1TaVVTNGRPa1NidHk0QVd0cmF5eGJ0Z3l1cnE3TTlrbVRKc0haMlJtaG9hSFl1blVyZ29PRDBhNWRPL1R0MnhmbnpwMWpTdGNCWUxKREd1NXZaMmZIUEs2c3JJUkFJREI0ck9ibTVpckwvRFUwWnN3WWNEZ2NYTDU4R1QvLy9EUGVmLzk5RkJjWFkrL2V2UkNKUkpnOWU3YmFvRU5TVWhLS2k0c3hiTmd3SnBPck1YZDNkeVlJZWZ6NGNkeTlleGNyVjY1a1huTjF5c3ZMY2VMRUNRREExS2xUc1gvL2ZtMVBsMUZhV2dvdkx5L01uVHNYbHBhV091MGpEM1FkUG53WUkwYU1ZREtHb3FLaWNPclVLZGphMm1McDBxVW9MeS9IZi83ekg3ejMzbnN3TnpmSDVjdVg0ZVRrQkh0N2U0Mi9NWnR5bmx2eTg2SXVLeEtvRHpKWldWbnBsVGw1OSs1ZC9QUFBQK2pWcXhkeWNuS1lvTDZucHlmZWUrODlwbDErZnI3YWdIOU9UbzdDM3lWNVpoZ2hoQkJDWGkwVWhOSkJRa0lDQUlERDRUVDVTMUZNVEF3eU1qSXdjK1pNWXd5TjhmWFhYd01BZUR3ZWZ2cnBKNlAyYld3Q2dRQnIxcXhoZm5STm5UcVZtZmhWWDVzMmJjTFRwMDhCMU5lOC8vYmJidzBPUW9sRUltUm1adXBjdzF3WFQ1NDhVWGc5ZHUvZWJiUytDU0dFRVBKcVVEZFhocUY2OWVwbGNCRGt6cDA3cUsydGhaZVhGOXpjM0pqMUhUdDJ4THZ2dnN0OFQzSjFkY1dKRXllWVVtUmVYbDVLV1VFTnlXUXlBSGloYmhhU28vT3Y2TXN2djlScnpJME5IejRjSmlZbWVQUE5OeFhLd3prNE9HRGx5cFU0ZE9nUWtwS1NzR25USm1aTWdZR0JDQW9LMHV2R05IbldoYndmWTBoUFQwZEVSQVM4dmIyWkxJN0cvUDM5WVdOamc1czNiOExmM3gvOSt2WEQ4K2ZQQVFCUG56NWxnZzEvLy8wM2dQclhUcFZMbHk0MXFTU2l2NysveHFDQ1hGQlFFRXhNVEJBV0ZvYXRXN2RDSUJCQUlwRmc3dHk1Nk42OXU5cjk1T1grOHZMeW1JQVJVQjg4YTdnOGJkbzB5R1F5cEthbXdzTENRbVcyVDJOUlVWR29ycTVHbno1OTBLMWJONDF0OC9MeUVCb2F5aXdQSFRvVVk4ZU9WUnNZYTB3cWxTSXFLZ29YTDE1RWJXMHRMQ3dzTUduU0pKdzlleGFSa1pGd2RYWEY0c1dMWVdOamcrTGlZdVRrNU9ESWtTT1lOV3NXNHVQalVWbFppWWNQSCtLZGQ5N1JHS0ExOUR5MzFPZkYyS1JTS2NMQ3dzRGhjQkFjSEV5L2N3a2hoQkNpRVFXaGRMQjkrM1lBVFF2dzFOWFZZZHUyYlVoTFN3TUF0R3ZYRGtPSERqWGFHRjhtRnk1Y1lBSlFkbloyR0RKa2lFSDlKQ1VsTVFFb0FIcjlHR2xNSnBQaDhPSER1SC8vUG1iTm1xVXdvVE1oaEJCQ1NIT0tqNDgzYW45dWJtN2c4L25JemMxRlRrNk9RaWFHSmxLcEZMZHUzUUlBbGNFVGVRQ2tvcUlDc2JHeEtDa3BnWTJORFd4c2JQRDA2VlA4KzkvL3hwQWhRekJzMkREd2VEeUZmZVZ6TDVtYW1qYmxxVFVMT3YvR3hXYXpNV3pZTUFEMTFROXljM09SbVptSnpNeE1QSG55aEtrUzRPcnFpdkx5Y2xSVlZlSGF0V3RJVFUyRmg0Y0huSjJkWVc5dkQydHJhMWhaV1lITDVjTEV4RVNwNGtGdGJTMkErbkpyaGw2TWI1eWQwYVZMRnliWXgyS3hrSldWaFFNSERtREVpQkVLdncrNmR1M0szSnhvWW1LQzl1M2JnOGZqSVRFeEVWT21UQUdMeFVKS1NnbzRIQTQ4UFQwMWpxRnhPVU81RlN0V29FK2ZQcGc5ZTdiS2Jmb1lQbnc0U2twS21LRFg1TW1UTlFaR2dQOEcrVkpTVWhUVzE5VFVLQVRQcGsyYmh1enNiRlJVVktCUG56NDZCVHI3OWV1SFI0OGVhUXlpMWRiV0lqdzhIRGR2M2xTb2ZERisvSGl0L2N1bHBhWGhqei8rUUc1dUxqdzhQQkFZR0FnWEZ4ZG1qaWhmWDE5TW5qd1pJcEVJejU0OUE1ZkxoYjI5UFZKVFUzSC8vbjJzV2JNR0Z5OWVSRlJVRkg3NDRRZE1uandaL2Z2M1YzczhRODV6UzMxZUFPRElrU01heDFKUlVhRzFUY054dTdpNHdNdkxDM3crWDJOYm1VejJRdDZBUUFnaGhKQ1dRMEdvRnNMajhXQnZiODhFb1VKRFErSGw1UVYzZC9jV09mNlpNMmNNbW5oWkh5WW1KcGd3WVlMR05vV0ZoYmg1OHlhelBIWHFWSmlZNlA4MmxFcWwrT09QUDVobGQzZDNoVnJaK2dvTEMwTnNiQ3dBNEpkZmZrRnBhU21DZzRNTjdvOFFRZ2doUkZjSER4NDBlcDg5ZXZSQVJFUUVIang0b0hNUTVQNzkreWdwS1VHN2R1M2c2K3VydEQwM054ZDM3dHpCM2J0M1VWZFhCejgvUDB5YU5BbHQyclJCUWtJQ0xseTRnQ3RYcmlBMU5SVWZmZlNSd3I3eWNrdnF5c1cxSmpyL3hsRlZWWVc0dURpVWxwYWlwS1FFZVhsNUtDNHVaa3B3czFnc3VMbTV3ZC9mSDcxNzk0YVRreE9rVWlrZVAzNk1oSVFFcEtlbnE4ME00dlA1K095enp4VEdMdytTckZ5NVV1ZXliSTAxRHVZVUZSVWhOVFVWcWFtcEFJREV4RVNVbDVjak16TVRSVVZGU3Z2TEF5SWNEZ2VkTzNkR2ZIdzhuang1QWg2UGg1S1NFblR1M0ZscHJpWnRZMmpvL3YzN1RFWlNVengrL0JpeHNiRXdNVEdCV0N4R2VIZzR2TDI5NGV6c3JIYWZ4WXNYcXh5cmZFNjBodVRCUEYzR3UyWExGamc0T0dENTh1Vkt3Vktndm1wR1pHUWtJaU1qVVZ0YkN6YWJEWDkvZjcyenhvNGNPWUw3OSsvRHk4c0w3Nzc3THBQeCtOTlBQekZaYXFtcHFWaTNiaDJ6ajZtcEtYZzhIcmhjTHNMQ3d0Q2xTeGRNbWpRSi9mcjF3OUdqUjNIOCtIRlVWbGFxcmVLaHozbHU2YzhMQUsydlRXMXRyVjd2dDFHalJta3R2UWpVQnk3TnpjMTE3cGNRUWdnaHJ4NEtRcldnNmRPbjQrKy8vMFplWGg3RVlqRU9IanlJTDc3NHdxQWdqTDRpSWlKUVYxZlhyTWZnOFhnYWcxQXltUXlIRGgxaWdtRzJ0clk2VFZ3cjEzQ2kxUER3Y0R4NzlveloxcUZEQjl5NWMwZm5zVGFlZE5YTHl3czhIbzg1UitmUG4wZFpXUmxtenB4SmQyMFJRZ2docEZsMDd0d1pMaTR1ZXQzWmYvYnNXZGpZMkdodDE3MTdkMFJFUkNBaElRRmp4NDdWMmw0bWsrSGF0V3NBZ0pFalJ5cHRqNGlJd0xsejV3RFVaNHVNR2pWSzRXYXE3dDI3NC9YWFg4ZWRPM2RVWG15c3JxNEdBSVZ5VTYyTnpyOXFEUy9LNjBKZXZzL0N3Z0p4Y1hITWQzUnpjM084OXRwcjhQRHdRUHYyN2ZIYWE2L0J3c0pDWVY4Mm00MHVYYnFnUzVjdUFPcm5Dc3JKeVVGdWJpNEtDZ3BRWGw2T3NySXlqQjA3VnVHQ3VrQWdnRlFxaFltSmljRUJLQURZc0dHRHduZjlzckl5M0xoeFE2bWQvR2ExeGhxK2QvcjM3NC80K0hoRVJFUXd6N05Qbno1YXgvQ3ZmLzFMNWZwdnYvMFczYnAxdzhTSkUxVnUwMVZ5Y2pJT0hqd0lOcHVOSlV1VzRQbno1emg5K2pTMmJkdUc5OTU3RHk0dUxqcjNwWTZqb3lQOC9mM1Zicy9OelVWR1JvYkNhMmh0YmEyeTdiNTkrNWdnVWVmT25URisvSGc0T1RucEhZUjY4ODAzTVhEZ1FLVnlpTXVYTDRkUUtHU3lxOWhzTmxhdlhnMW5aMmVzWHIwYVFIMEp3SXlNREdhTWJtNXUrUGpqajNIdjNqMzA3ZHRYNWZIMFBjOHQrWG5wMkxFamJHMXROYzUvcHk3QUtMZGp4dzZsK1kyMVpma0I5WC9iQkFLQjFtd3BRZ2doaEx6YUtBalZnbmc4SHViTW1ZTWZmdmdCTXBrTUZSVVZ5TTNOYmJGc3FOWjI2ZElsaGZKNVpXVmxPSHo0c003N096ZzRvRmV2WHN4a3pBM2R2bjBidDIvZjFya3ZKeWNuaFNDVXI2OHZWcXhZZ2ExYnR6S2xQVzdmdm8yYW1ock1ueisvVmV0dEUwSUlJZVRWTkduU0pMMzNtVGR2bms3dDJyZHZqNkNnSUx6NTVwczY5ejFtekJna0pTV3BMQi9WdDI5ZlZGUlVvTFMwRlBIeDhVb2x1dVNHRGgycU1xaFRVbElDUVAyRjU5WkE1MTgxVlJrL3VtQ3hXQWdKQ1VGMWRUVWNIUjFoWVdHQnk1Y3ZBd0NlUDMvT3pKdWtxNkNnSUtXTDNuTHl2blFKQ0dyU09Dam41ZVdGTFZ1MlFDQVE0THZ2dm9PMXRUVSsrZVFUaFpMZmhZV0YrTC8vK3orbDRFYm56cDJaeWhjc0ZndVdscGJvMmJPbjFqR29tbmRLenRUVVZPTjJiUklTRW5ENDhHR1ltSmhnOGVMRmVPMjExK0RsNVFVT2g0UFEwRkJzMjdZTnk1WXRVNWgvVEJjU2lRUkZSVVVvS2lxQ25aMGRQRHc4MU00RlZWeGNqTTJiTjRQTlptUHUzTGxhKzM3NzdiZHg3dHc1QkFZR29rT0hEZ0RBWkFkcFVsRlJnVzNidHFGWHIxNFlOV29Vdkx5OFZMWmpzVmdxTTdBYUhzUFoyVmtwZTRuRDRhajlQQnR5bmx2eTh6Smp4Z3k5K2xKRlV3QkxrOHJLU2tpbDBpWUZpd2toaEJEeThxTWdWQXZ6OVBURTBLRkRJUkFJTUczYU5LVzdtMXFDc1NjTlhiSmtpZFkyNmVucENBc0xhL0t4UkNJUjl1elp3NVFVTVNaUFQwK3NYTG1TbVVnV0FPTGk0bEJiVzR1bFM1ZStrSE1ZRUVJSUllVGxwTytjTHFxb20wc0dxTC9BR1JRVXBITmZMQllMM2J0M1Z6dC9pYlcxTlNaTW1JQ3paODhDQU1hTkc2ZlVScDZwbzBwMmRqYUErcHVLWGdSMC90WFQ5THkwY1hSMFZGaVdYMVEzaEkrUGo5cUw2ams1T1FDZ3NaeGNVNXc5ZXhiVjFkV1lPSEdpUWdCS0lwSGc2Tkdqa0VxbEdETm1qTUkrYkRZYlFVRkIrUFhYWHlHVHlUQjgrSENkZmo5ODhza25hcmM5ZVBBQUR4NDhNT2c1SkNjbjQ5Q2hRekExTmNXU0pVc1VzbFlHREJnQURvZUQzMy8vSGR1M2I4Y0hIM3lna0trams4bFFXVm1Ka3BJU2xKU1VvTGk0bUFsT0ZoWVc0dU9QUDRaTUpnTUF6Snc1RS9iMjlyaDc5eTc4L2YwVnpsZE5UUTMyN05tRHFxb3FUSjA2bGNuZzBjVEp5UW1MRmkzUysvbFdWMWVqb0tBQWQrN2N3YWhSbzNTZTIwaE8xL21RMkd3MlpzNmN5U3czNVR3MzkrZGwvZnIxZXZWUlhGeXM4ejZyVnExU0djeHJUSDRUcXJvZ0pTR0VFRUwrTjFBUXlralVwYTJySXArWTg3dnZ2dE41SHk2WGkyKysrY2FBa2JXKzNOeGM3Tml4Z3lsNU1HclVLS1pzMzcxNzkzRGt5Qkc4OXRwcmVQLzk5N1dXSmp4eTVBanpJeHFvTDZmdyt1dXZBNmovNGJGdjN6NmtwcVppL3Z6NUJzMFIxYUZEQjZ4Y3VSS2JOMjltQWxGSlNVbll1blVyM24vL2ZhMDEzUWtoaEJCQ2RHVnBhY2xNU0srUGlJZ0lWRlZWTmNPSWRLZHEzSTJESUIwN2RvU2pveU1rRWdrenowaHViaTZUUVNMZnJxK3dzREJFUjBkajBLQkJHRFZxbEFHanIwZm4zN0R6cnk5TkpiNVV1WHo1c3RhTDhWbFpXUUFBYjIvdkpvMU5GWmxNQm10cmEvQjRQQnc5ZWhRSkNRa1lObXdZUER3OGNQVG9VV1JtWm1MSWtDRkttVkJBL1kxM2N2bjUrUnFQdzJhendXYXptWEtHaldrcXg3ZHUzVHFGWUk4cTd1N3VjSE56dzhTSkUxV085WTAzM2dDSHc4R0RCdzlnYjIrdnNDMDdPeHMvL3ZpanluNU5URXpRdVhObk9EbzZ3dEhSRWI2K3ZqaC8vanh1M2JxRm1KZ1l6Smd4QSs3dTdwQktwVGg0OENEeTgvTXhiTmd3REJnd1FPTjRtNnEwdEJRQW1FQ012bk5wNlRvZlV1TWdWRlBPc3lyRy9Mekk1K3JTbFVRaTBYa2ZYYkxUQU9ESmt5Y0FvRFl6alJCQ0NDSC9HeWdJWlNURnhjWE4ycjh1ZHhtOWlFcExTL0h6eno4ekFaMmVQWHN5SlVLa1VpbHUzcndKb1ZDSTFOUlVIRHg0RUFzWExsUTdCOVBGaXhjUkZSWEZMQThlUEpnSlFBSDFkMFNtcGFWQkpwUGg0TUdETURNelUzczNxU1llSGg1WXNXSUZVNG9EcVAreDFSSnpkeEZDQ0NIa2Y0ZTV1YmxCUVpBLy8veXoxWU1ndXZqd3d3OEJBTmV1WFVOeGNURTRIQTVPbkRpQmpJd01USjA2bGRtdXI4aklTSWhFSXR5OGViTkpRU2c2LzRhZC85WW1GQXFSbEpRRW9Ia3ViTE5ZTEl3Wk13YURCdzlHZUhnNG9xT2prWkNRQUJzYkc1U1hsNk5idDI0cU05R3VYYnVHdTNmdk1yL2I3dHk1QXpzN093UUdCaXEwRXdnRXFLeXN4RnR2dllXMzNucExZNFVIcVZTcWN2dG5uMzBHNEwrQkxpY25KNlUyMXRiVytPaWpqelErVno4L1AvajUrU210dDdlM2g0K1BENXljbk9EazVNUUVuTDc1NWh1MGJkc1dDeFlzVUdnL1lzUUlWRlJVNE5HalI5aThlVE9HREJtQzZ1cHFwS1dsb1dmUG5qck5pNllycVZTcU1nQW5MMThuRDZ6cWs5R25iVDRrVFpweW5wdGJTNTBEZGFxcXF2RHc0VU9ZbUpoUUVJb1FRZ2o1SDBkWDFWOUNuMzMyR2NyS3lsUnVxNnVyVXlpUFoydHJpKysvLzc2bGhxWWdMeThQVzdkdVpXclF1N201WWY3OCtVeVFpYzFtWTlteVpkaXdZUU9LaTRzUkZ4Y0hHeHNiVEpzMlRhbXY5UFIwcHZ3SUFMUnIxdzVUcGt4UmFPUGo0NFA1OCtkajc5NjlrRXFsMkxkdkh6Nzk5Rk85YTV3RDlYWDhseTlmanExYnQ4TEZ4UVhMbGkxVENFTHBVb0pRRlgzMkN3NE9OdW9QTmtJSUlZU1FsbmJ2M2oxY3VIQUJscGFXV0xseUpjNmRPNGZZMkZqODg4OC9tRGR2bmtIbDFBWU9ISWpvNkdpODlkWmJ6VERpVjB0em5QL1dGaDhmRDZGUUNHZG5aNE8rNSt2SzB0SVM0OGVQaDZtcEthNWR1NGJ5OG5JQTlkbGtkKzdjZ1orZkg3aGNMb0Q2QUZSWVdCZ3o3NUZJSk1MQmd3ZHg0Y0lGMU5iV0lqZzRtUGtORkJNVG8zT1o4dVRrWkNRbkoydHQxNVFTaXFxWW01dnJOUWVRcGFVbDVzNmRpNFNFQkp3OGVSSVJFUkVBQUJjWEY4eWNPVlB0VFlhNllyUFo0SEs1RUFxRlNFbEpVYmdSRWFnUDdNWEZ4VEhISkMrR2E5ZXVRU2dVWXNDQUFVcnpyeEZDQ0NIa2Z3c0ZvUnJJenM3R3VuWHIxRzV2SE9BQmxPZFg0dkY0K09tbm40dzJKa09ESFpxRWhvWWF2Yy9HOHZQenNYSGpSdVl1VVNjbkp5eGZ2bHdwbzh2S3lncExsaXpCRHovOEFMRllqSlNVRkFnRUFwaWJteXUwOC9iMnhwdzVjM0RzMkRGd3VWeTgrKzY3ekkrK2h2cjA2WU9DZ2dLY09YTUdFb2tFeGNYRkJ2ODQ5ZlQweEljZmZnZ25KNmVYTmhPTkVFSUlJUzh1Z1VEQVhLelZkNy9HOHZQenNXSERCcTM3cXBzTFNkc2NTWTB2Y210ckx4UUtjZmJzV1VSSFI0UEg0MkgrL1BuZzgvbVlOMjhlcmwrL2pnc1hMbUR6NXMyWU1XTUdldmJzcVhYY0RZMGZQNTdKckc4S092K0duWDk5VlZkWDZ6WFhqWHdPR1ZVa0VnbXVYYnNHb0w0cVFuT3BycTdHZ3djUEVCa1ppYUtpSWxoYVdpSTRPQmhaV1ZtNGQrOGVUcDQ4aWJTME5NeWVQUnVob2FINDg4OC93V2F6TVh2MmJQajYrZ0lBcGt5WmdwTW5UK0w2OWV2SXpzN0c5T25UWVdkbmgrSERoMlA0NDFuZkd3QUFJQUJKUkVGVThPRmF4N0JpeFFyMDZkTUhzMmZQYnJibmFXemR1M2VIbDVjWFFrTkQ4ZURCQStUbDVTRXNMQXpCd2NGTm5sKzNjK2ZPU0VoSXdQNzkrOUcyYlZ2bUJrR1pUSWF5c2pLSVJDS1ltcG8yKy91NXVSbno4OUthbmo1OWl0dTNiNFBENFNBZ0lLQzFoME1JSVlTUVZrWkJxSmVRblowZE9CeU93anA1T1VBV2l3VTdPenRtdlkyTmpkTCs0ZUhoelR0QTFFOTY3TzN0alljUEg2SmR1M1pZdVhJbHJLMnRVVmhZeU13TkpjZmo4UkFRRUlDVWxCVE1talVMRlJVVnFLaW9VT3JUMDlNVHMyZlBSbDFkSFNRU0NmTHk4bFFldTFldlhraEpTVUcvZnYzZzVPU0V3c0pDZ3lmQmJqaXhiT014NjZKeENRMTlnbGxVL284UVFnaDV0VlZWVlNuTjQyTW9FeE9URnBuZlIwNVZPVEw1YzdsMTZ4YkN3OE5SV1ZrSk96czd6SjA3VjJGUytvQ0FBTFJyMXc2SERoM0NvVU9IOFBiYmIrUE5OOTlzc2JITDBmbHZtZk92NzBWMVRhNWZ2NDc4L0h6WTJ0cWliOSsrUnVtem9iUzBORnk3ZGcxLy9mVVhKQklKdUZ3dUFnSUNFQkFRQUhOemM3enh4aHNZUG53NExsKytqUDc5KzJQejVzM0l5Y2tCajhkRFNFZ0l1bmJ0eXZRMVlNQUFjTGxjL1BiYmIwaExTOE9wVTZkMHltcHE2UDc5K3pyUGJmVDU1NStyTE12WDBzek56UkVTRWdKZlgxK0Vob1lpTWpJU3FhbXBXTDU4T2F5c3JBenVkOXEwYVdDejJYajgrREZUYVVPT3crSEF3OE1EWThlT1ZmZ3QvREl5NXVlbHRaU1ZsZUhBZ1FPUVNDUUlEZzUrNlY4VFFnZ2hoRFFkWGVWdXdNVEVCSHcrWDJtOXVnQ1BMc3JMeTNIcTFDbE1uanhaWlVBSXFLOWZIUmNYaDlHalIrc1VlSkRYQUc5SW5qSEY1WEt4ZnYxNnZjYllITmhzTmhZdVhJaVRKMDhpT0RpWStjR3hlZk5tamZObjZYSUhxYTdTMHRJQUFIdytYK3M1ZWY3OE9aeWRuYlZPOEN1bmE3WmJjbkt5UWx0alpza1JRZ2doNU9WbTZQd2I2OWV2VjVvOG5zL25HM1V1RDNXY25aM1JwVXNYbFhNcDFkVFV3TlBURThuSnlSQUlCQmc0Y0NDQ2c0TmhabWFtMU5iWDF4ZkxseS9Ib1VPSDBLbFRwMllmdHlwMC9wdi8vSE81WERnNk91TGpqei9XZVovdzhIQ0VoNGVyL0Y0dS82MDBmZnIwSm1mV3FHSnRiWTMwOUhSNGVIaWdiOSsrOFBQelV6cC9mRDRmTTJmT2hFUWlnWVdGQlp5Y25EQjM3bHlWWmVEOC9Qemc2T2lJRXlkT1lNcVVLU3FEaDhaaWIyL2ZiSDBid3MvUEQ1NmVuamh5NUFqYXRtMnJNUURsNWVXbGRKTmxZL0tTZjY4eVkzOWU5R0ZtWnFieWI0VWhiR3hzTUdEQUFCUVVGR2pOK3JPeXNvS2xwYVZSamtzSUlZU1FGeGRMSUJESVduc1ErbXBZZnFKeE9iem1JQS93YUNxMXA2cE5kblkydG0vZmp0TFNVdkQ1ZkdheXo0YWVQMytPSDMvOEVaV1ZsWEIzZDhmQ2hRc1ZhclByY214ZDJuM3d3UWVvcTZzRFlQeHpwdXNZQWVDTEw3N1FHSVJxRHRxQ1VPbnA2ZGk2ZFN0Y1hWMHhmLzU4bzk1QjJEZ0kxUkx2VjAwYWxuYzBkdTE0UWdnaGhPaXVxS2dJSEE0SGJkdTIxWHZmMHRKU1NDU1NGKzZpczF4ZFhSMHFLeXQxR3A5RUl0RjY4Yms1MFBtdjExcm52eWxTVWxMUXBVdVhadXUvdXJvYUZoWVdPcld0cmExbDVpdlNSQ2FUTlhsZXBCZEJmbjYrMmhzMzFaRktwWkJJSk0wU05DUXZOcWxVMnVUZ0dDR0VFRUplWE9ibTVqcC93YVZNS0NQNThzc3ZBWUQ1a3BXUWtJQjkrL1l4Z1ovcTZtcVVscFlxQmFHeXM3TlJVMVBEUFA3dXUrOHdkZXBVREJvMENBQ3djK2ZPbG5vS0tqMTY5QWhBZllCSlh0KzhzYlZyMXdLQTNqK3NtanNnbzh0OFd2bjUrZGkrZlR0RUloRXlNelB4NzMvL0cxT21UTUdRSVVPYWRXeUVFRUlJK2QvV2xBQ0dJWUdUbHNUajhYUXVRZHhhQVJBNi8vVmV0Z0FVZ0dZTlFBSFFPUUFGUU9mTWtWY2hBQVhBb0p2MTJHdzJCU0wrUjlIclRnZ2hoQkE1Q2tJWmlidTdPL1A0NnRXck9IMzZOR1N5K2lTenRtM2JZdm55NVhCMWRWWGFyMy8vL25CeGNjSHUzYnRSVkZRRW9WQ0lvMGVQSWlrcENYUG16TkhyUjFCemtBZkJIQndjc0c3ZE9wVnRHbVp1dld3Y0hSMFJFQkNBQ3hjdVFDYVRRU1FTNGZqeDQwaEpTWGtoemo4aGhCQkNDQ0dFRUVJSUlZUVE4cktpSUpRUlZWVlY0ZkRodzBoSVNHRFd1Ym01WWZueTViQzF0Vlc3bjRlSEI3Nzg4a3NjT25TSXlUeUtqNC9Idi8vOWJ5eGV2QmllbnA3TlB2YlcwTGlXZm10Z3NWZ1lPM1lzUEQwOXNYLy9mbFJYVndQNDcvbGZ0R2dSWG52dHRWWWVKU0dFRUVJSUlZUVFRZ2doaEJEeThxRWdsSkdrcHFiaTRNR0RLQzh2WjlaMTc5NGRDeFlzMEtsTVE1czJiYkJzMlRKY3UzWU5wMDZkZ2xRcVJXbHBLVFp1M0lpSkV5Y2lNREN3V2NvNE5KeWp5WkR5ZVBLU2Q5cm1YVkxscTYrKzB2dDR6YVZyMTY1WXMyWU5kdXpZZ1dmUG5nR29yL2Yvbi8vOEIyKy8vVGFWNXlPRUVFSUlJWVFRUWdnaGhCQkM5RVJGZXB0SUlwSGc5T25UMkxwMXEwSUFLaWdvQ08rKys2N09kY0xsaGc4Zmp2ZmZmNS9aVHlxVjR0U3BVOWl4WXdjRUFvSE8vWlNWbGVIVXFWTzRmUG15WHNmL1g4Ym44L0hwcDUraWQrL2V6RHBUVTFPRlVvdUVFRUlJSVlRUVFnZ2hoQkJDQ05FTlpVSTFRWDUrUHF5c3JIRHYzajFtL2ljdWw0czVjK2FnYjkrK0J2ZmJ0V3RYZlBycHA5aTJiUnRLU2tvQUFFK2VQRUZKU1FuTXpjMDE3aXVSU0hENDhHSGN1M2NQWXJFWS92NytDdHRmcEVseERjbTgwb2M4UzBzZlBCNFBpeGN2UmxoWUdLNWN1WUpseTVaUk9UNUNDQ0dFRUVJSUlZUVFRZ2doeEFBVWhOSlRWVlVWN3Q2OWk2aW9LTEJZTFB6clgvL0NuRGx6c0hYclZ2ajYraUl2THc5NzkrN0YzcjE3RFQ3Rzd0Mjc0ZXJxaXM4Ly94emJ0Mi9IUC8vOGc4V0xGOFBOelUxbGUza0FEQURFWWpGaVltS1laWGtRU3lLUkFBQTRISTdCNC9wZklaOG5hdkRnd2JDMnRtYlc1K1RrNFB2dnY5ZXJMNmxVcXJEOHdRY2Y2RDJlOTk5L0h6NCtQbnJ2UndnaGhCQkNDQ0dFRUVJSUlZUzBKZ3BDNlVFb0ZPS3p6ejZEV0N3R0FEZzRPQUFBZkgxOXNXVEpFdlRvMFFQZmZQT04wWTVuYlcyTmp6LytHR2xwYWVqYXRhdlM5b3FLQ2tSRlJTRXFLa3BwRzV2TlJzK2VQUkVZR0FqZ3hReENGUlFVdFBZUU5Hb1lnQUxxQTBwMWRYVk42dE9RL2VXdkhTR0VFRUlJSVlRUVFnZ2hoQkR5TXFFZ2xCckZ4Y1ZJVEV4RVltSWlzMDRta3pFQktLQytkSnRjcjE2OUFBQnQyN1pWYUtPTlVDaEVaV1dsMnUybXBxWUtBU2lwVklxa3BDUkVSMGNqTVRGUktVREJZckVRRUJDQVljT0dnYy9uTS92SXM2Vk1URjZjbC95cnI3NXE3U0VRUWdnaGhCQkNDQ0dFRUVJSUlhU1p2RGdSaVJmQTgrZlBjZXZXTGFTa3BDQS9QMTlsRzNOemMvVHAwd2Y5Ky9lSGw1ZVgwdmFWSzFmcWZMeUhEeC9pOTk5L1YxaW5yZXhhVVZFUnRtL2Zyblk3bDh2RjFLbFRGZGJWMXRZeWo4M016TlR1ZStqUUliWGJLaXNyTlc1LzFkVFYxU2tFR1FIQTNkMWQ1M21zOXUzYmg5allXR1o1K3ZUcEdEcDBxRkhIU0FnaGhKQ21TMGhJUUhSME5ESXpNNXVjOFV3SUlZU1ExaFVVRklTZ29LRFdIZ1loaEJCQ0dxQWdWQVBQbnovSGpSczMxRzduY3JuWXVIRmprN09KaW9xS2NQejRjU1FsSlRIcmJHeHNNSG55WlBUdjMxL2p2ZzRPRGpBM040ZEFJQUFBV0ZsWklTZ29DQ2RQbmxTN1QzVjFOZlBZMHRKU2JiczdkKzZvM1ZaYlc2dHh1eUYwRGVnWWFzbVNKUWJ2KzhjZmZ5QTlQUjFEaGd4QnYzNzlsQUpTbXZ6MTExOEtBYWdPSFRwZ3lKQWhCbytGRUVJSUljWlhYVjJOME5CUVBIejRFTTdPenVqV3JSdjRmRDVZTEZackQ0MFFRZ2doQmxKMXN6QWhoQkJDV2hjRm9ScHdjWEZoSHB1Wm1hRmJ0MjdvMWFzWDl1elpBNkMrMUYxVEFsQXltUXlSa1pFNGZmbzBjNmN0bTgzR3NHSERNSGJzV0kxWlNuSXNGZ3NlSGg3SXpNekV5SkVqRVJBUUFCNlBwM01ReXR6YzNPRHgveTk1OU9nUlNrdEw4ZXV2dnlJdUxrN25ERGVaVEthUTNjWm1zekZyMWl5Nm9FVUlJWVM4UUNRU0NYYnUzSW5TMGxMTW5Uc1hQWHYyYk8waEVVSUlJWVFRUWdnaHJ5UUtRalhnNU9TRUFRTUdvRmV2WHZEMTlUWHEvRWtsSlNVNGRPZ1Fuang1d3F4emMzTkRTRWdJMnJkdnIxZGZZOGFNZ2F1ckt5d3NMSFJxWDFwYXlqeTJ0clpXMkxaKy9YcU4rOHF6aVJ3Y0hMQnUzVHExMncyUmw1ZG44TDdOS1NzclMrR2NkZXZXVGVkOVkySmlrSldWeFN3UEhUb1U3dTd1UmgwZklZUVFRcG9tUER3Y3o1OC94NnBWcStEcTZ0cmF3eUdFRUVJSUlZUVFRbDVaRklScXdNVEVCQ0VoSVVidk56NCtIb2NPSFdKSzZIRTRISXdhTlFxalI0OEdoOFBSdXo5dDgwWTFWbHhjekR5MnQ3ZlgrM2lheUlOYW1zcjhxZlAxMTE4YmRTekc4dWpSSTRYbDNyMTc2N1JmVlZVVi92ampEMmJaM3Q0ZTQ4ZVBWOWxXTEJianlwVXJNRGMzcDdtaUNDR0VrQlpVWFYyTnExZXZJaUFnZ0FKUWhCQkNDQ0dFRUVKSU02TWdWRE9TU3FVSURRM0Y5ZXZYbVhWT1RrNVl0R2lSenRreDJkblo0UFA1VFNxalYxaFl5RHcyZGhCcTQ4YU5SdTN2UmRBd0NOV3hZMGZZMmRucHROOXZ2LzJHeXNwS0FQVmxFME5DUWxUT0paV1ZsWVdEQnc4aU56Y1hKaVltOFBMeW9td3BRZ2docElXa3BLUkFLcFdpUzVjdXJUMFVRZ2doaEJCQ0NDSGtsVWRCcUdZaUVBaXdaODhlcEthbU11dmVmUE5OekpneFEyVmdRcDFyMTY0aExpNE9YYnAwUVVCQUFEcDM3cXozV0o0OWU4WThkbkJ3QUFCODhjVVhUSWJVN3QyNzllNnpJWDM2ZXYzMTE1bEFUY05TZmt1WExvVk1KZ09MeGNLdVhidjBIb05ZTE1hSEgzN0lMRy9mdnAwWmk1V1ZsYzc5NU9mbjQvbno1OHl5cmxsUWp4NDlRbXhzTExQODFsdHZvVk9uVGlyYmNybGNKakFvRm91eGI5OCtyRm16Qmx3dVYrZHhFa0lJSWNRdzh1OHNEZWNDSllRUVFnZ2hoQkJDU1BPZ0lGUXpLQ2twd1pZdFc1Q2ZudytndnN6ZnpKa3o0ZS92cjNkZmxaV1ZFSXZGU0VoSWdMdTd1OTVCS0psTWh1enNiQUQxMlRtdG5YSHp6anZ2S0swVGk4V1F5V1FBQUZOVFU0UDZsY2xrRUl2RkN1c01tYS9xL3YzN0NzdTZCS0VFQWdHT0hqM0tMRHM0T0dES2xDbHEyN3U0dUdEQ2hBa0lEUTBGVUQ4M1ZtaG9xTXB6UXdnaGhKRG1ZV1ptMXRwRElJUVFRZ2doaEJCQ1hubnMxaDdBcTZhb3FBZ2JOMjVrQWxCV1ZsYjQ2S09QREFwQUFVQjVlVG56bU0vbjY3MS9UazRPNnVycUFBQ09qbzR2NUFXWHFxb3E1bkZUeWc0YVE4TWdsSWVIaDA3bEMzLzk5VmRVVkZRQUFOaHNOdWJQbjY4MTIyMzQ4T0h3OXZabWxpTWpJNUdVbEdUZ3FBa2hoQkJDQ0NHRUVFSUlJWVNRRnc5bFFobVJTQ1RDenAwN1VWSlNBcUIrL3FjUFAvelFvT0NSWEdscEtmUFlrUG1ja3BPVG1jY2RPM1kwZUJ6NmtrcWxXTFpzbWQ3N2xaV1ZHWlRCMUpndWZTeGN1QkIrZm43TWNrRkJnVUxwUWwyeW9DSWpJeFVDVjZOSGo0YW5wNmZXL1Znc0Z1Yk1tWU52di8wV1FxRVFBSEQ0OEdGOC9mWFhzTFMwMUxvL0lZUVFRZ2doaEJCQ0NDR0VFUEtpbzB3b0k3cDQ4U0lUeEdqYnRpMCsvdmpqSmdXZzZ1cnFVRjFkelN3N09qcnEzVWZEN0JxYWdGdXplL2Z1S1N4ckMwSWxKQ1RndDk5K1k1YTl2THd3WnN3WW5ZL240T0NBQ1JNbU1Nc1ZGUlU0ZHV5WXp2c1RRZ2doaEJCQ0NDR0VFRUlJSVM4eXlvUXlFckZZakpzM2J6TEwwNmRQaDdXMWRaUDZmUExrQ2ZPWXgrUEIxdFpXci8xTFMwdVJucDRPb0Q3enh0Zlh0MG5qMFFlTHhVSmdZS0JPYlcvZnZvM2EybG9BUVBmdTNlSGs1S1QzOGFSU0thNWZ2ODRzNjNKc1oyZG5oZVc0dURqbWNidDI3VFNPSXk0dURvY09IWUpVS2dWUVgzWngwYUpGWUxQMWkrc09HalFJTVRFeFRQRHkvdjM3aUl1TFE5KytmZlhxaHhCQ0NDR0VFRUlJSVlRUVFnaDUwVkFReWtnS0Nnb2dFQWlZWlVNQ0tRMkp4V0pjdVhLRldXN2Z2ajFZTEpiS3R2SkFDQUNGTm5mdTNJRk1KZ05RbjZYVDFLQ1lQbGdzRnFaTW1hSzFYVXhNREJPQU1qRXhRVWhJQ0t5c3JQUStua2drVWdoQzZYTHNocDQ5ZTRiYzNGeG11V2ZQbmlyYlZWVlY0WTgvL2tCVVZCU3pqc1ZpWWZiczJXQ3oyY2pQejBkTlRRMXFhbW9nRUFpWS8xZFhWNk95c2hLVmxaV29xcXBpSHN1ZmUwUEhqaDJEajQ5UGk3NWVoQkJDQ0NHRUVFSUlJWVFRUW9peFVSQktDNUZJWkZDN0kwZU9ZUHo0OGVqUW9RTjRQSjdPeHhNSUJNakt5c0tGQ3hmdzlPbFRabjJQSGozVTd0T3c1SjZabVJrem5oczNiakRyMzN6elRaM0gwQkprTWhtdVg3K09VNmRPTWVzQ0F3TU5Da0FadzkyN2R4V1cxWlhpcTZ5c1JIUjB0TUk2bVV5R0hUdDJHRzBzMWRYVk9IcjBxRUZ6YWhGQ0NDR0VFRUlJSVlRUVFnZ2hMd29LUWpVZ2s4bHc4ZUpGK1BqNHdOblpHV1ptWmdvbDlpd3NMTlR1NitycUNuTnpjeVliNnErLy9zS1BQLzRJb0Q3RGg4UGhhRDIrVkNwVkdmVGk4L2w0NjYyM21PWGZmLzhkang0OUFwdk5obFFxUldscEtiUE53OE1EQUJBWkdZbUtpZ29BUUpzMmJkQ25UeCsxeDEyeVpJbldzUlVXRnVyVVRodVJTSVQ0K0hoY3Zud1oyZG5aekhvZkh4OEVCd2MzdVg5RHlHUXloZm1nK0h3KzNOM2RWYloxY1hIQjY2Ky9qc1RFeENZZmw4Zmp3ZExTRWxaV1ZyQ3lzc0t6WjgrWTEvTFJvMGVJalkyRm41OWZrNDlEQ0NHRUVFSUlJWVFRUWdnaGhMUUdDa0kxd0dLeEVCMGRqWFBuenFuY3JxbkVub21KQ1diT25JbjkrL2NybE1jRDZrdnJpY1ZpZzhiRTUvT3hmUGx5aFd5cXRtM2JvcVNrUk9YNEF3TURVVlpXaHZQbnp6UHJodzRkeW1SSXRZYU1qQXo4L2ZmZlNFOVBSMnBxcWxJSnV0NjllMlBldkhrd01XbWR0Mk5xYWlyS3lzcVlaWFdsK09SR2pCaWhNZ2pGWnJOaGFXa0phMnRyNWovNXNqelExSENkcWFtcHd2NXBhV25ZdEdrVHMvemJiNytoYytmT3JaWWRSZ2doaEJCQ0NDR0VFRUlJSVlRMEJRV2hHbkZ4Y1VGeGNiSEtiU05IanRTNGI5KytmZEd1WFR2Y3ZIa1Q2ZW5wS0M0dWhsQW9aT1psMGdXYnpZYUZoUVhhdFd1SG5qMTdZdURBZ2VCeXVRcHRHZ2ZET0J3TzNOemNFQndjREI4Zkg2U21wakpCcnpadDJtRDQ4T0ZLeCtuZHV6ZXFxcXAwSHBjbUR4NDhRRjFkbmRydG1abVpPSEhpaE5KNkJ3Y0hUSmd3QVgzNzlqWEtPQXlWbXBxcXNLd3RDT1hqNDRPWk0yZUN5K1hDeHNaR0llQ2tidDR1WGZqNCtNRGYzeDh4TVRFQWdOcmFXcVNucDZzdERVZ0lJWVFRUWdnaGhCQkNDQ0dFdk1nb0NOV0lnNE9Ed3JLWm1SbGNYVjB4ZXZSbytQcjZhdDIvWGJ0MmVPZWRkNXByZUFDQTd0MjdZL3YyN1pESlpHQ3hXRW9aUkw2K3Z2and3dy94ODg4L1k4S0VDU3JMQ0U2Wk1zVm80MGxMUzlNWWhCb3laQWdlUFhxRXg0OGZnOGZqNGZYWFgwZS9mdjNRbzBlUEpnVnRqR1h5NU1ubzM3OC80dUxpOFBqeFkzaDVlV25kWjlDZ1FjMHlsa21USmlFK1BoNGRPblRBOU9uVDRlam8yQ3pISVlRUVFnZ2hoQkJDQ0NHRUVFS2FHd1doR3BrK2ZUcW1UNS9lMnNQUVNGWGdxVEVmSHg5OC9QSEh6QnhSelNra0pBUkNvVkR0ZGhhTGhYbno1cUcwdEJUdDI3Y0htODAyK2hoTVRVMnhjK2RPZy9kM2MzT0RtNXViRVVka0dDc3JLNnhac3daOFByKzFoMElJSVlRUVFnZ2hoQkJDQ0NHRU5Ba0ZvVjVoN2R1M2I1SGpkTzdjV1dzYlcxdGIyTnJhTnVzNG1pTzQxUm9vQUVVSUlZUVFRZ2doaEJCQ0NDSGtWZkJxWExVbmhCQkNDQ0dFRUVJSUlZUVFRZ2doTHhRS1FoRkNDQ0dFRUVJSUlZUVFRZ2doaEJDam95QVVJWVFRUWdnaGhCQkNDQ0dFRUVJSU1Ub0tRaEZDQ0NHRUVFSUlJWVFRUWdnaGhCQ2pveUFVSVlRUVFnZ2hoQkJDQ0NHRUVFSUlNVG9LUWhGQ0NDR0VFRUlJSVlRUVFnZ2hoQkNqb3lBVUlZUVFRZ2doTHhDWlROYXMvZWZsNWFHOHZMeFpqMEZhbjFnc2hsZ3NidTFocUtYTCsxd29GRUlrRXJYQWFJeW5wcVlHRW9uRTZQM201ZVVoTnpjWFVxblU2SDBUM1RYSGEwdjBWMWxaaWVycTZ0WWVCaUgvYytodklDSEVVQlNFSW9RUVFnZ2g1QVVnbFVweDVjb1ZiTm15QlVLaHNGbU84ZURCQS96d3d3ODRjT0NBVVFJVTBkSFJ1SHIxcXNZMno1NDl3NGtUSjVDYW10cms0eEhkZmZubGwvajIyMjliZXhncVZWUlVZTzNhdGJoMDZaTGFOZ1VGQmZqKysrOXg3Tmd4b3dWbWhVSWhqaDA3aG9NSER5SXVMczRvZlRiMDZORWpyRnUzRG1GaFlVYnZlOU9tVGZqKysrOVJVMU5qOUw2YjI1bzFhN0JseXhhVjI3WnMyWUkxYTlibzFkK2xTNWNRR3h1cmRERlUxZnZrekprek9IejRzRjc5cXhNZEhZMjFhOWZpNGNPSFJ1bXZzZVRrWkd6ZHVoVnBhV25OMHYrTDR0TlBQMVg1bXNmSHgrc1VkTTdOemNXR0RSdXdkKy9lWmc5U2I5eTRFVnUzYnRWN3Y4ek1USlgvN3BXWGwrT25uMzdDNmRPbmpUWEVGcEdWbGRWczMwc01aZWhyODZxNmVmTW1Ra05EVVZGUjBXekhTRXBLd3IvKzlTK0Vob1lpTXpPejJZNWppS0tpSXFQOFYxcGEydHBQaFpCWGxrbHJENEFRUWdnaGhCQUNzRmdzL1AzMzM4akt5c0x4NDhjeFo4NGNveCtqUzVjdTRQUDV5TXJLd3Rtelp6RjU4bVNkOXhVSUJBZ0xDNE8vdnovYzNOd0FBSkdSa1Nnb0tNQ0lFU01BQUNLUkNBY1BIa1QzN3QzeHhodHZBQURTMHRJUUV4TURWMWRYblk0VEhSMk5reWRQNnZuTS9tdml4SWtZUEhpd3dmc2JJanM3R3pkdjN0UzUvZGl4WTJGcmE2dlhNZTdldll1T0hUdkMwZEZScC9iTm5WSFhGSkdSa1Nncks5TTRSajZmanpadDJ1RGh3NGR3ZDNmSHNHSERtbnpja3lkUElqWTJGa0Q5NTYxdjM3NU43ck1oZTN0NzFOVFU0T2JObTNqOTlkZngybXV2R2ExdmVRWVVoOE14V3A4dHBicTZHaFlXRmlxM0NRUUN2VEphaW9xS2NPWEtGYmk1dVNtOGZuZnYzc1hWcTFjeFo4NGNlSGg0TU90VFVsSlFVRkNnOVBmMDFLbFRFSWxFR0RkdUhNek56WFU2dGt3bVEwVkZCYzZjT1lPdVhidUN5K1hxUEc1ZGlFUWlaR1JrNFBmZmY4ZnExYXRoYW1wcTFQNmJhdmZ1M1NndUx0YXByYVdsSlQ3NDRBT1YyNFJDb1ZKRzM4T0hEM0g0OEdGMDZOQUJDeFlzZ0pXVmxkcStuWjJkNGV6c2pMLy8vaHZIang5SFNFaUk3azlDVDdtNXVXalRwbzNlKzhYR3hpSW1KZ1lBNE92cnk2eS9mLzgrL3Y3N2I0UDZiQzA1T1RuWXZuMDc3T3pzTUdmT0hMaTR1S2hzSjVGSVVGZFhoOXJhV3VZLytlZGJJQkNncXFvS2xaV1ZxS2lvQUkvSHc3eDU4NW8wTG4xZm01Znh1NFUrN3Q2OWk5emNYT2I3bUQ3T25qMnJjdjM0OGVNVmxtdHFhbUJsWllXb3FDaEVSVVhCd2NFQkF3WU1RTDkrL2RUK0hSV0pSTXpyWDFWVmhZcUtDcFNYbDZPa3BBVE96czRZTkdpUTN1TlZaZDI2ZFVicHg5SFJFVjk4OFlWUitpS0VLS0lnRkNHRUVFSUlJUzhBRm91RjJiTm40Ly8rNy8rUWw1ZUh5c3BLalJmaURHRm1ab2FRa0JCczJiSUZ5Y25KR0RWcWxNNFhZRVVpRVJJVEU1R1VsSVJWcTFiQnhzWkdZYnRNSnNQUm8wZVJrcEtpY0JING4zLytBUUIwNnRSSnI3RXVXTEJBNTRBTEFKU1VsR0QzN3QxNkhjTll5c3JLY1AvK2ZaM2I2OXAyNnRTcEdEQmdBQjQvZm96ang0L0R4c1lHSDN6d0FmaDh2dFo5WlRJWldDeVd6bU1xS1NreGF1YlVraVZMRkM2K3lsVlhWeU1xS2dxV2xwWUlDQWhRdXorSHc4SE1tVFB4bi8vOEJ3VUZCVTBlejVVclZ4QWJHd3Mrbnc4TEN3czhldlFJRnk5ZXhPalJvNXZjdDV5Ym14dUdEaDJLaUlnSXBLU2tHRFVJSlEvWXZhaEJxQlVyVm1qY1hsQlFvTEdOdW0xY0xoYy8vUEFEcy96bm4zOENxTDg0MnZEOTdlTGlnc3JLU3V6WXNRTkxseTVGaHc0ZDFCN3IyclZydUgzN05teHNiREJ5NUVpZC93YjYrL3ZqOXUzYnlNL1BSM2g0T01hTUdhUFRmZ0J3L2ZwMVZGVlZhVzNINC9GUVhGeU1nd2NQd3NuSlNXTmJiWjhoWXlzdUx0YjVzNmh2eGw3Mzd0M1JvMGNQeE1mSFk4dVdMVmk2ZENrY0hCeFV0bVd4V0pneFl3WTJidHdJRXhNVDFOWFZnY2ZqYWV3L1BqNGVCdzhlMURxT0RSczJLQVUyOVBrN0N0UUhqQk1TRWdBQWZuNStDdHZrUVhCakI4Q2JFNS9QaDYrdkwrTGo0L0hqano5aTZ0U3A2TmV2SHg0K2ZJalEwRkNJUkNLSXhXSzlTb1d5Mld5SVJDS1ltcHEyNkdzRHZGemZMZlFoRUFnQVFHM0FYNU1iTjI2b1hOODRDT1huNXdjL1B6ODhlL1lNOSs3ZHc3MTc5M0RtekJsY3VIQUJjK2ZPUmRldVhSWGE3OXExQzQ4ZlAxWjdYQThQRHd3YU5BanIxNi9YNjk5NWRabTFkbloyYW9QU3YvenlDMHBLU2pUK082U3VYMEtJY1ZBUWloQkNDQ0dFa0JhZ3o0L3NxcW9xZlBYVlYxcmJxZnJCck12ZDZtdzJHektaVE9NUGJoc2JHN3ozM25zS3l5RWhJZGl4WXdkQ1EwT3hZTUVDaGZabnpwekJvMGVQMEw5L2Z3UUZCUUdvdnhpWG5wNk9kdTNhd2Q3ZVh1dnphWWpENGVpVkNkQ2FGK2U3ZGV1R0xWdTJNSyt4cXZPNllzVUtPRG82NHZQUFA4ZWVQWHVRbXBvS0x5OHZsUmZEY25OemtaR1JBUk9UK3A5cm5UcDFRdS9ldmZIZ3dRUHMyTEVESDM3NElheXRyVFdPU1NLUmdNM1d2Zm82aDhQUjZUVXFLaW9DaThYU0dnaFRkMUU0UER3Y2RYVjFtREJoZ2tJYlRaK1BQLy84a3drK05LYkxSYU9JaUFoY3VuUUpQQjRQQ3hjdWhLV2xKVFp2M295clY2K0N4K1BwZENGLysvYnRPczJsSmhhTFlXcHFpc1RFUkNRbUptcHMyL2d6cG81VUttVXU4TXJmRXkrYW9VT0hxdDEyNDhZTm1KdWJvMy8vL2tyYjd0NjlDNEZBb0hiL2hzOVhLQlFpSmlZR1ptWm1pSTJOWlM3b0EwQndjRERtenAyTGZmdjJZYytlUGZqZ2d3L2c3T3lzMU4vTm16Y1JGaGFHTm0zYVlPblNwV2pidHEzT3o1SE5aaU00T0JnWExseUF1N3U3enZzQjljOVRuNHVzS1NrcFNFbEowZGpHMGRHeFJZTlF1bVFIU0tWU2ZQVFJSM3IzemVGd01IZnVYQncvZmh6Mzd0M0RsaTFic0dMRkNuejMzWGNhOTVOZkNGZEgvdmVCeCtQcEZIaG8vRGRUSnBQcDlYY1VxTS8rcmF5c2hJT0RBenAyN01pc2YvejRNWEp6YzJGaFlZSHUzYnZyMVdkck1qTXp3N3g1OHhBWkdZbXpaOC9pMkxGaktDd3NSSmN1WFNBV2kyRm1aZ1pUVTFOd3VWendlRHh3dVZ4a1pHUkFKQkpoNk5DaE1ETXpnN201T2ZPZmxaVVZMQzB0bWM5MlM3NDJ3TXYxM1VKWFVxbVV1WEhKMFBIMjZkTUhzMmZQQmdBY09YSkU0ODB5Ym01dWNITnp3NWd4WS9Ebm4zOGlLU2tKM3Q3ZVN1MDZkdXlJa3BJU21KdWJ3OExDQXNuSnliQ3dzTURJa1NOaGEydXI5SjNEeTh0TDR4aXpzckkwbHVBME1URlJld09DL1AybTZRWUZRa2p6ZWpHL3dSSkNDQ0dFRVBLS2FueXh0YkN3RUJZV0ZqcmZqUS84OThLdEtycmVyYTZ0N3IycU9hTzh2YjB4Wjg0Y2xWbE5Bd2NPQklmRFFYQndNTFB1cjcvK1FuVjFOYXlzckhEaXhBbVZ4L0gwOUZSNVYvaWVQWHUwUFlXWEVvdkZRbEJRRUZKVFU5RzFhMWVWRjkvUG5EbURqSXdNNXNJY2k4WEN6Smt6VVZsWmlmVDBkT3pldlJ2TGx5K0htWmtaVWxKU2NPYk1HYVUrSkJJSnlzdkxzWDc5ZXFWdGZENGZTNVlzVVZoblkyT0RMNy84VXV2NFY2eFlBUTZIbzFQYnhvcUxpeEVWRlFVM056ZW1YR1BqakMxTndZeUdOSDBHNUdReUdTNWN1SUJyMTY2QnkrVmk4ZUxGVENtcFpjdVc0ZWVmZjhiNTgrY2hFQWdRSEJ5czhhNmNUTTBZQUFBZ0FFbEVRVlQ2NHVKaWxKU1U2RFEyQURwOUJuV2RsMDArOXhHYnpUYm96ditXMFBpTytZYWlvNk5oWjJlbnNrMTZlanJFWXJIRy9lVmlZbUtZMTd4eDRDRWdJQUJkdW5UQnVISGpjT2JNR1NRbEpTa0ZvWjQrZllvelo4NkF4K05oeVpJbENtWEZ0R1Z5TlhiZ3dBR2Qydm43KzJQYXRHbk1zcXFncVV3bXc1TW5UOUNoUXdlWW1abnAxSysrNDMwWnlET2NwRklwUkNJUitIeSt5dUJFUlVXRjFpQjhZNTA3ZHphb3hKWWhnWTdvNkdnQXdJQUJBeFRXWDc5K0hVQjlOdWlxVmF0MDd1K2RkOTVCdjM3OTlCcERjeGc4ZURCY1hGeHc3Tmd4ZE9uU0JSMDdkc1QzMzMrdnN1M1hYMytOOHZKeW5UN1hMZm5hQUsvbWQ0dlMwbEpJcFZLZHNxVDFkZnYyYlp3NmRVcnQ5aTFidHFndFV6aHk1RWlNSERtU1dWNnhZZ1VzTEN6VWx1QjcvLzMzTlk1RjI4MWMyakp1NVdNZ2hMUU9Da0lSUWdnaGhCRFNnaHBlbENrcks4T21UWnNnRm91eGV2VnFwUkozNmlRbkoydTlBTDlxMVNxOTc5YVhVL1VqdmVHY0FWbFpXUURBbEpkcXVPMzgrZlB3OFBCQXIxNjk4UERoUXdCQVhsNGU4dkx5VkI1TEtwV3FERUl0V3JSSWF6bXFob3FLaXJCcjF5NmQyN2NtZWZaRldWbVp5dTNQbno4SGk4VlN1RWpPNFhBd2I5NDhiTnEwQ1RrNU9UaDI3QmptejUrUDJ0cGF0UmRscEZLcFVVclpHY3VwVTZjZ2tVZ3diZG8wc0Znc0ZCY1hZL3YyN1FyelBlbHkwUkxRL2htb3JhM0ZzV1BIa0pDUUFETXpNeXhjdUZDaFBKNkRnd1BlZSs4OTdOeTVFOWV2WDBkdWJpNW16cHlwdFpSUnd5Q0Nwb3ZoRHg0OGdFd21RNTgrZlZSdWIvZ1pFd3FGV0x0MnJjYmpBdld2NTVvMWE3UzJBNEJaczJhcExJZlluTlROS3lLL0dLOXF1N2UzTjd5OXZiWE9TVkpYVjRmdzhIRDA3OThmTTJiTVVEdUdJVU9Hb0czYnR1alJvNGZTTmk4dkx3d1pNZ1RkdTNkWHVodGVYU1pHVVZFUnBGSXA3TzN0RGJyZ0xYOS9zTmxzdGZ2LzhjY2Z1SFhyRm54OGZMQjA2VktkanFPcHY1Y1ppOFhDTysrOHd3UVlHZ2NuYnQ2OGlUTm56cUIvLy82WU9IR2kwWTkvOXV4WnBkSmtaV1ZsYWk5Y3IxbXpScUZzWUdscEtaS1RrMkZxYXFvUU9IcjgrREhTMDlQQjVYTFJyVnMzQVBWbFdjM016SlJLbURXbWJ4WnhjL0x4OGNGWFgzM1ZLdGxCVFgxdDVGN0Y3eGI1K2ZuTjFyZWpvNlBLZjhlU2s1TlJXMXVydEY0cWxiYmEzeVkrbjQvRml4ZXIzTFpueng0VUZ4Zmo4ODgvVjd2L2hnMGJtbXRvaEJCUUVJb1FRZ2doaEpCV1VWVlZoVjI3ZHFHeXNoSWRPM2JFblR0M2ROcFBYdXF1cGFtYk0wRFZ0bjc5K3FGVHAwNklpNHVEaDRlSFVubW1iZHUyNGVuVHAxaTdkcTNhd052ZXZYdWJQdWhXY3ZueVpZM2JyYXlzd09WeVVWUlVwSEw3czJmUDRPRGdvSlFWWVc1dWp2bno1K1BRb1VNWU5Xb1VBS0IzNzk3bzNidTNVaDhyVjY2RWs1TVRWcTllcmJDK3RlNENqbytQUjBwS0NnWU9ITWpNR1hibXpCbVVsSlNndkx3Y3JxNnVlazB5cjZsOVptWW1mdjMxVnhRVkZjSFcxaGFMRnk5R3UzYnRsTm81T1RsaDVjcVYyTDE3TjFKU1V2RDk5OTlqNnRTcHpFVmliYy9uMTE5L3hlREJnekY4K0hDbDErcllzV09RU0NScWcxQU55V1F5VkZkWGEyMEhRT2QyclVIVDN3aER5WU5RRnk5ZVJFMU5EWVlQSDY1MUgxVUJLTGtKRXlhb1hLOHVFK1B6eno5SFRVME5WcTFhcGRmN3N5R1JTQVJmWDEvNCt2b3FCZHZLeXNydzhPRkRjRGdjT0RvNjR2ejU4enIxS2M4OGtNK3I4N0pMVDArSGg0Y0hlRHllMmd2WUR4NDh3Tm16WjJGblo2Y1F1QWJxc3dxdlg3K09rcElTalVGS2JTd3RMWm1BcEV3bVEyRmhJVGdjamxLR1NXbHBLVVFpa1ZJdzV0YXRXMHpRVXA3ZExKRkljUHIwYVFCQVlHQWdBZ01EQWRRSG9heXRyWmtTYUMrcXFLZ29kTzNhbGJsNW9yWEswelgxdFpGN21iOWJxSk9kblEyZ2ZnNU9YZVpJMDBlblRwMVVacit2WDc4ZXRiVzFDc2NUQ29YWXVuVXJCZzhlM0NyWmV4d09SMjJBVWY1KzBDY0FTUWd4TGdwQ0VVSUlJWVFRMGdMR2p4L1BUTlplVmxhR25UdDNNbmV2Wm1Sa0lDTWpRNmQrZ29LQ01HYk1HTDBuZm0rcWhoa2cxZFhWMkxGakIzSnljZ0FBYTlldWhiVzF0VUtwc0N0WHJrQW9GS29zT1ZaZVhnNDJtdzByS3l1bGJmSzdia2VQSHEzWGZDMFZGUlU0Zi81OGt5OHduRHQzRHRIUjBSZzBhQkRHakJsalVCL2FnbEFzRmd1T2pvNHFzOE1LQ3dzaEVBalUzaDN2NnVxS3p6Ly9YT09keGxLcEZES1o3SVdaeTZLaW9nSW5UcHlBblowZHhvNGRDNWxNaHBTVUZDUW1Kc0xCd1FFalJvelErMEw2bkRsemxOYlYxZFhoOHVYTGlJeU1oRlFxaFkrUEQwSkNRbUJwYWFtMkh4c2JHNnhZc1FJblQ1NUViR3dzOXUvZmo4NmRPeU00T0JodWJtNU11OERBUUlYUFhGbFpHV1F5R2E1ZHU0WS8vL3dUNDhhTlU3am9wcTFVMUxoeDQ1aWdCby9IMHppM1ZWRlJFZGF0V3djYkd4dXRHVk9iTm0xQ2RuWjJxd1VtSEIwZERTcXQxVmpEc2t2VjFkVzRmZnMyK3ZidHF6S3pRVTVUZ0ZYVk5sM0dLaFFLQWFpZjQwd1hZckZZYTRCT0lwRWdLaXBLNzc0TitldzB4Ymx6NXhBUkVXSFVQak15TXJCejUwN1kydHBpMXF4WjhQVDBWR3B6Nzk0OS9QYmJiN0MydHNhNzc3NnJkUE1DaThYQzA2ZFBrWjZlRGxkWFY3WGx2clFKQ0FoZzV0a1NDb1g0OU5OUDRlRGdvQlRNMzdwMUt6SXlNaFQreGxaVVZLaDhEY1BEdzFGUVVBQStuNDhoUTRZWU5LN1drcGlZaU5EUVVKdzdkdzZqUjQvRzRNR0RtWC9uVlpWNmxhdXNyTlRheHR6Y1hLK2JJcHJ5MmdDdC85MmlPV1ZtWmdLby83Yy9OVFVWUFh2MjFMdVA1OCtmTTk5ZG5qOS9ydk4rV1ZsWjhQSHhBUUNjUEhrU09UazV1SFhyRnZyMDZZTVRKMDRvZlFlc3FLakFrU05IbUdWakJtR0ZRaUhTMHRMVWJnT2dkanY1Zi9idU82NnBlLzhmK0NzSkpCQ1FQWUtBZ2dJeWlxTGlRRVFjdUszYTFub2QxVnUxVjd0cjk3MXR2N2YzdHJmcjNnNjdiRzl0N2JCYWE5MVd0SXJnQUpreVpHOFFFSkM5UXNnNnZ6LzQ1VndDSVNTc2dMNmZqd2VQMXB6MVNVNXljdko1Zjk3dkR5RkRqNEpRaEJCQ0NDR0VEQU5WVUtHNHVCajc5KzlIYTJzcmhFSWg1SEk1dG0vZkRtOXZiNDNiVlZaV1l0KytmYWl2cjJlelg3U045QjlxZFhWMStPYWJiOURVMUFSVFUxTzB0N2RqejU0OWNIUjB4Sll0VzJCbVpvYkd4a2EybzdMN1BEb013NkNob1FIVzF0WnNKLzEvL3ZNZk5xQ2xvbTFTYkcyNmIvZmVlKy9wbGNGdzdkbzF5R1F5WEwxNnRkOUJLRTBCaGU2ZGJjN096a2hJU0lCWUxGYWJENnl3c0JBQTFFckhkZGRYcVJ0VnA4OUlDVUtscHFhaXJhME5ZckVZZi92YjM2QlVLZ0YwZGh4djJMQ0I3VVRmdTNldlhoMUVxdGVaWVJna0ppWWlQRHdjalkyTjRIQTRNREV4UVVOREF6Nzc3RE9kOThmbGNtRnZiNCtjbkJ6azV1YkMyOXNicTFldmhwT1RFNEtDZ3RUV0RRME5oYisvUDg2ZVBZdms1R1FjT25RSUtTa3AyTGx6SnpnY0RwUktKZmg4ZnEvSDZwN0pvWTBxK0tYTGZFR3FjNi90Mk1PaHVycGE1em12dWpJeU11clIyV3RtWm9icDA2ZERvVkJvN0xUdU91K1Nwc3dJVFhRcFV5bVR5YUJRS01Ebjh3ZFVYc3JVMUxUSE5hR29xQWhmZmZVVkhCMGQ4ZVNUVC9ZNkoyQkpTUW0rK09JTFdGaFk0TlZYWHgzVURJZitVR1ZjMk5yYTlucDkwYmNFNlBqeDR4RWNISXhyMTY3aGl5Kyt3UExseXhFV0ZnWU9oOE1HZXNQRHcyRnRiWTJubm5wSzdmd3lEQU81WEE2WlRJYUhIbm9JZS9mdXhhbFRwK0RtNXNabVhQYVg2djFyWk5TejIwdzFUMXZYWlJjdVhJQk1KbE5icjZpb0NCY3VYQUNIdzhHNmRldEdYZGFhbjU4ZmxpMWJoZ3NYTHVEa3laTzRlZk1tSG5ua0VkalkyT2gwbnJXdDAxZnBVMjEwUFRjajZkNWlxQ2dVQ2hRV0ZvTEQ0WURENFNBMU5iVmZRYWpLeWtwVVZsYnF2VjF4Y1RHOHZMd1FIUjJOeE1SRU52dVl4K1BoeG8wYlBiNEhKQktKMm1zNW1FR294c1pHN04yN1YrczZmUzBuaEF3ZENrSVJRZ2doaEJBeURCaUdRV1JrSk1MRHc4SGxjckYxNjFhNHVMamc4ODgveDc1OSsvQ25QLzFKTFpOQ3FWVGkyclZyK1AzMzM2RlFLUERnZ3cvMmUzVDNZTW5MeThOUFAvMEV1VnlPWGJ0MjRaZGZma0Y3ZXp2OC9mMXg5ZXBWZlBUUlI5aXhZd2V1WHIyS2pvNE9DSVZDaU1WaU5EWTJ3c3JLQ2tCbkVFc3VsNnQxTk8vWXNhTkg1OTFnMGFYanZxdjU4K2ZqK3ZYckNBa0pHWkwycUl3Yk53N3g4ZkVvTGk1V3kzckt6YzBGMERsWFRuK3A1bWt3ZEllMWlxcWNqN201T1lSQ0lUSXlNdERRMElDUWtCQzFZRnRBUUFDY25aMzEzbjlPVGc0T0hUb0VvSFArbEkwYk4rTFNwVXZJeXNyU2UxOHZ2dmdpamg4L2pyaTRPSlNXbHZiSTFtdHJhME41ZVRrbVRab0VHeHNiYk5teUJjSEJ3VGgyN0JoOGZIekE0WEFnbFVyQk1NeWdkVGczTnpjRGdNYk13ZTVVSFg2RzZPejI4dkppTXd5KysrNjdmczFIcHNwT2NuZDNaNjhaQUxCaHd3YWtwNmVEeCtNaElTRUJKaVltbUR4NU1nQ296ZTlrYTJ1clV5YVdMaGtZcWpuSFpES1oxb3lPN3JadjN3NlJTTlRyOHZMeWN1emJ0dzh5bVF3V0ZoWklUVTNGaEFrVDRPam9xSlpObXBHUmdRTUhEc0RJeUFnN2R1d3crT2VaWVJpVWw1ZUR3K0hnNVpkZjFuaHRaUmdHcDArZjF1dTZ5K1Z5OGRCREQ4SFIwUkhIamgzRDJiTm5ZV0ZoZ1Ztelp1SHp6ejlIVVZFUmdNNU1oaSsvL0JJeW1Rd3ltUXh5dWJ6WFFPZUJBd2Z3OHNzdmc4L25JejA5SGQ5OTk1M083VkVGREZYWFVVMEJYVldnUXhXSXE2eXN4UFhyMTJGaFljRitYb0hPSUpSU3FVUm9hS2pHT2RxNlo0VjBOMlBHakY0SHFBd0hMcGVMWmN1V3djUERBei8rK0NPS2lvcHc0TUFCUFBmY2MxcXpOOTk4ODAwME5UVnBYUWZBa0orYmtYUnZNVlJ5YzNNaGxVcmg1dVlHZ1VDQXpNeE10TGUzNngwZ216NTlPaHNRT25EZ0FCc282bjZ0bkQxN05qWnMyTUQrT3ljbkJ5NHVMamgrL0RpRVFpRjI3ZHJGem9YMzRZY2ZzdXRkdVhJRkowNmNHTFJzMmU1VTN4bXF1ZUxFWWpIQ3c4Tng4K1pObUp1YlkvSGl4Wmc2ZFdxUDdTb3FLdGo3anUrLy94NDJOamFEM2paQ1NDY0tRaEZDQ0NHRUVESU1MbDY4aVBEd2NOalkyT0RQZi80enhvOGZEd0I0NXBsbjhNTVBQK0RRb1VOSVNFakFtalZyVUZOVGd3c1hMcUNxcWdyMjl2Yll2SG16V2tmcmNKUEpaRGgzN2h5aW9xSmdZV0dCSjU1NFFpMVk4T0NERDBJa0V1SG8wYVA0OU5OUHNXclZLb3dkT3hhQmdZRTRmZm8waW91TDJSLy90MjdkQWdDMTdidis2RzlwYVdFN2YvdERLQlRxMUZuZm01VXJWL1k3QTBvZkhoNGVBRG83a0ZSQktLVlNpZHpjWERnNk92YWF6WEgwNkZHNHVycGl4b3dadldabnFESm5kTzJFMG5lZUtMbGNydk0yNzczM0hod2RIZkhFRTA4QTZNejBpbzZPaHIyOVBWYXRXcVcyN3B3NWMvUnFoNHFQancrbVRwMEtPenM3dGp5WnRreXl2bXpZc0FIVHAwOUhXMXRiajFKK3AwK2ZSbng4UEp5ZG5iRnc0VUpNblRvVkV5Wk13SXN2dnNnR0VQUjkvZnRTVTFNREFEcDFqaGt5Q1BYa2swL3E5Rmh2dW81UTd6NnZENC9IUTBCQUFBSUNBcENRa0FBTEN3dHMyclNwLzQzVmdhcWtHTU13ZWdYVU5HVm5kR1ZuWjRjdFc3YWdzTEFRaFlXRk9IcjBLSlJLSllSQ0lTWk1tQUIzZDNjVUZ4Y2pJeU1EZG5aMjJMRmpCNXljbkFiMFhBWkRYVjBkMnR2YjRlam8yR3NIUElmRFllZngwdGZjdVhOaGFXbUo1T1JrZGtDR2k0c0xHNFJxYlcwRjBCbDQ0UFA1TURjM2gwQWdBSi9QaDBBZ1lQOGFHaHFRbjUrUDQ4ZVBZOE9HRFJBSUJPeGNRa0JuQUtPNXVSbW1wcVphdnl0VWdRNU56N1ZydGczRE1QajExMStoVkNxeFlzVUtIRDU4bUYwdkxDd01kbloydU8rKyszbzlocmJNbkhIanhoazBDS1hpNGVHQmwxNTZDUWNQSHNSRER6MDBhUHNkNm5Nemt1NHRob3JxL1hQZmZmZkJ6TXdNdWJtNVNFaElZT2VOR3lqVnZJWVNpUVNabVprOU1pQkxTMHZ4NDQ4L3dzVEVCRTgrK1dTdjE2ckV4TVJCYVU5dm5udnVPUUNkd2VybzZHaEVSRVFBNkx5bm16ZHZYbzhnZm1WbEpZNGZQNDc4L0h4czNib1YwNlpOWS9kQkNCa2FGSVFpaEJCQ0NDRmtHSVNGaGNISXlBaEJRVUZxbmRQMjl2WjQvdm5uOGNNUFB5QWpJd01mZmZRUmdNN092TVdMRjJQWnNtVjZsVlZUMWIxWDdXY3c1T2ZuSXpJeUVwNmVudGk2ZGF2R2pwZzVjK2JBMHRJU2x5OWZ4cHc1Y3pCejVreDJYb0dDZ2dJMkNLWHFVSFIzZDlkNHJIUG56dUg2OWV2OWJtdlgwbHlHMHRlY1VFRG41TmpXMXRaSVQwL0hBdzg4QUE2SGc5emNYSWpGNGw2RE1VcWxFa2xKU1lpT2pvYWJtMXV2SThoVmdZaTh2RHlOR1J4MWRYWHM0K3ZYcjFmckJPekxuVHQzd09Gd3RNN04wMVhYUUpsRUlzSEJnd2ZCNFhDd1pjdVdRUzBacDJtT3FJSG9MUk50eVpJbDRQRjRpSStQeDRFREIzRGh3Z1VzWGJvVTA2Wk5ZOWRSQlMrMHpVV2xEOVhuU0pmenBCcjFQMUxLZnFubUNoa3VYZC9iQTlYWTJBaWc4em5vRWt4Ny9mWFgwZGJXMW1lR2hJbUpDWHg5ZmVIcjZ3dUdZVkJXVm9hb3FDaWtwcVlpSXlNREdSa1o3THBqeG94QlJrWUdKQklKeG8wYlo5QVNtNm9CQkFNdGM2ZU52NzgvL1AzOTJYOHZYYm9VVTZkT2hiVzFOVXhNVENBUUNOU3l4VFNSU3FYNCtPT1AyYzV3THk4dnRjeUxJMGVPNFByMTYxaS9mcjNHekFpVnBxWW1BSnJMeG5VdGVWcFFVSUNTa2hLNHVMaGcxcXhaYWtFb0FGcExvdzFWVnNoUXNMUzAxQ3Vvckl1aFBqZGQzUTMzRnQyMXRiVWhMUzBOSEE0SFU2ZE9oYW1wS1k0ZlA0NHJWNjRnSkNSa1FHVkVWVlRaVVRrNU9jak16T3hSTGxXcFZJTEg0K0dKSjU1UW0wZXhxL0x5Y3BTWGw3UC9qb3FLUWxCUVVJOXI1WkVqUjdTMlJmWGRxa2xiV3hzdVhMaUFwS1FraU1WaStQcjZZdmJzMmVCeXVjakp5V0d6SjJVeUdXN2Z2bzM0K0hnd0RBTi9mMy9LZmlKa21GQVFpaEJDQ0NHRWtHSEE1WExaZVdBVUNnVXFLeXRSVWxLQ2twSVM1T2Jtc2ordW5aMmQwZFRVaE5iV1ZrUkVSQ0E3T3h2anhvMkRTQ1NDblowZExDd3NNR2JNR1BENWZCZ1pHY0hJeUVpdFUwNDFRbGpibkIxOTZUN3EzOWZYRjA4KytTUThQVDNCNFhCUVdscUsvZnYzWThtU0pRZ09EbWJYOC9Qelk3TjZqSXlNTUg3OGVBZ0VBcVNucDJQZHVuWGdjRGpJeXNvQ2o4ZlRPUGw4VjcyVjhkbTllN2RhMlpqdXkwWUNYWUpRQU5neWhnVUZCZkQwOUVSQ1FnSUFJREF3VU9QNnhjWEZrRWdrY0haMmhxT2pZNS9aR1JLSmhIMC9kS1ZRS05odE96bzY5T29FM2IxN04zZzhYcjg2VG4vNTVSZlUxOWRqMWFwVlBUcXlUNTA2cGZmK2dNNVNmOE9aS1dCcmE0djE2OWRqeVpJbENBOFBSMkppSW03Y3VLRVdoS3F0clFVQXRqVGRRQlVVRkFBQVhGMWQrMXhYRllReTlKeFFLbWxwYVlPeUgxVzVSWlhtNW1hMXgxVFpOMTNmMndPbE9vKzZkbEJxeTg1b2FtcENmWDA5NnV2clVWdGJpNXFhR2xSWFY2TzZ1cG9kT0dCaVlvSkpreVpoeXBRcE1EWTJSbTV1TG5KeWNuRDI3RmtBbmVmVTNkMGRucDZlOFBQekcvYnNLRlVuY2xaV2xrNkJ2cWVlZWdxV2xwWURPcWFabVJuR2p4K1BOOTk4RTQ2T2puajY2YWNCQUo5OTlobHFhbXJ3OXR0dnMrdnUzcjJiRGVxODhzb3JHanZnNVhJNVVsTlRZV0Zod1paejdJMHFBMUZUVnFwU3FXUy9leWRNbUFCcmEydHMzTGl4endBWjZkMVFuQnROUnZPOVJYZFhyMTZGWEM2SHQ3YzMrMXBNbXpZTjhmSHhTRWhJd096WnN3ZnRXS3JCRUdQSGpsVjczTlhWRldLeHVNZmpYVjIrZkJsR1JrYVF5K1ZvYW1yQ21UTm5rSnViaTUwN2Q2cDlUZ2NTSkJRSUJFaE1UR1N6M1RJek01R2ZuOC9PNmRlMVRLYXhzVEZtejU2TkJRc1d3TXJLYXNRTTJpRGtiamNxZzFBQ2dRQWRIUjBBT20vbUJucGpROGk5UURXU0R4ZzU4d01RUWdnaDk0ckxseStqb2FFQjlmWDFxS3FxUWwxZEhaUktKWURPakNjWEZ4Zk1tVE1IMDZaTmc2T2pJNVJLSlhKeWNuRHo1azNrNStmMytzUGMxdFlXcjc3NnFscUhzNnBEOC9ubm4rOTNKa2IzRHBmYTJscGtaMmNqT3pzYlFPYzhEazFOVFNncEtXRTdhcnRTZFFqemVEeDRlM3NqTFMwTnVibTVFQWdFcUsrdmg3ZTNkNS9aQXRvNmZXN2N1Tkh2eWNXSGc2Wk9MazNQWitiTW1iaDY5U3F1WHIwS096czdwS1dsd2QzZHZkZjVaRzdldkFrQWJNQ2p0ODYwWDM3NUJmSHg4UUE2eTZFTmR6YUtKaGN2WGtSYVdocDhmSHd3WThZTTVPZm5vN0t5RWpLWkRJc1dMVUpVVkZTLzlpc1FDSG9Fb1FiYVlkalhQQ1lBWUdWbGhVMmJOaUUwTkxUSDUwelZXYTl0WGlCZDNicDFDL1gxOVRBMk51NDFlN0FyMWVkL3BBU2h2di8rKzBIWmp5cEFxeUtSU05RZVc3WnNHUURkTTB0MGVZK1VscFlDNk5ucHFvbGNMb2RDb1lDeHNiSEdjbnlYTGwzQzFhdFgyWDhiR3h2RDBkRVJBUUVCY0hWMWhadWJHNXlkblhIbXpCazBORFJnMGFKRmJFWlFmWDA5c3JPemtaV1ZoZno4Zk9UbTVzTFMwbkxZZzFCbFpXVUFPak1PMnRyYStseS9QNzg1RXhJU1VGTlRnNkNnSURiNEo1ZkwwZExTb3RidjA5cmFxalVyb3JjTWtMUzBOSWpGWWl4ZHVoUThIZzh5bVF6SnljbVlObTFhajQ3b2lvb0tBT2lSK1FGMEJudFY1NW5INCtHcHA1NkNuWjJkZms5MmxGRW9GTGgyN1JybXpwM0xQdmQzMzMxWGE5QzN0OCtacG12c1VKd2JmZG9FalB4N2k2NWFXMXR4NWNvVkFGQXJ2UmNhR29xRWhBU0VoNGRqNnRTcE9uOE9iOSsrelE2Z1VRV2N1aW91TGdhSHcrbHhQWnd6Wnc1Ky9mVlhKQ1ltYWd4NjFkZlhJeVVsQlFFQkFiaHg0d1lzTFMweGMrWk0vUDc3N3poOStqVFdybDNMcnR2WGQ2KzI5NXVSa1JGZWVPRUZjTGxjbUpxYXdzVEVCQjBkSGJoKy9UcjdPcG1ibXlNNE9CZ2hJU0V3TnpkSGNYRXhQdjMwVTZ4WXNhTGY1WUFKSWJvYmxVRW9XMXRiOXFLWWw1ZUhHVE5tR0xoRmhJeDgrZm41N1AvM05zY0FJWVFRUW9aR1VsSVMyekV0RkFveGNlSkVqQnMzRHVQSGo4ZkVpUk43bEpUaGNybHN1U2FnYytCVlJVVUZLaXNyY2VmT0hUUTFOYUd4c1JIMzMzKy9XbWV6V0N4bVJ3RVBwQlRZZSsrOXB6YUt1TEd4VVdPUW9MY2EvMTNuQkprMWF4YlMwdElRR1JuSlBrL1ZIQVBhL1AzdmY5ZjQrRnR2dlFWL2YzOTI4dW51eTBZVEZ4Y1h1THU3SXlNakEyMXRiVkFxbFZpMGFGR3Y2NmVucHdPQTFqSkZNcGtNR1JrWk1EVTFSVWRIQnlJaUlnd2VoS3FzckVSNGVEaUF6dDl2Yjc3NUpydk16ODhQaXhZdDZyWHpTZFhwcEV0Z3FDc3VsNnQzcDNCdGJTMGJITmJVRGwycFNrVkZSMGNqS1NsSjY3cXpaczNTZXM0dlg3NE1vRE1ic2EvQWtrd21BOE13NFBGNEJpM2JCZ0RlM3Q1d2NuTFNhMzZnVTZkTzlUckF0T3Y1NzVyeE1sUVVDZ1Z5YzNNQm9NK3NUZUIvV1ZDOXpRTzJjT0ZDaUVRaTJOcmF3czdPRGpZMk5ob3pOYUtpb3VEZzRLRDJuckN4c1VGd2NEQ0NnNE1oazhsUVdGaG9rTS8wVTA4OXBkTjZiN3p4QnNSaWNaOEREVFJKVDA5SGVubzY3T3pzTUd2V0xBQmdCeUFQUnJaQ1RFd01lRHdlbThGNzRjSUZYTHg0RVFxRm9rY250TGJTc1IwZEhXclA3MjRQUUFHZFFkbVRKMC9pMnJWcmVPT05OOVRldjdxV2RLMnJxMlBuYk9wdXFNNU5kM2ZMdmNYcDA2Y2hrVWpnNXVZR0h4OGY5dkd4WThkaXlwUXBTRTFOeGVuVHAvSHd3dzlyM1EvRE1BQTZ2NmNyS3lzMXJpT1JTSkNUa3dOM2QzY0loVUsxWmRPbVRjUHAwNmR4N3R3NVRKa3lwY2MxOE55NWMxQW9GSmc3ZHk0YjRGdTBhQkVLQ2dwdytmSmwrUG41WWMyYU5leGNpdHIwdFo3cWMxaFhWNGMvL3ZnRGNYRng2T2pvZ0llSEI5YXVYWXZKa3llcmZUZXFzcVNPSERtQ3Fxb3FyRjI3ZGxCS0dCSkNOQnVWUVNoL2YzODJDSFhzMkRINCt2cHFyQVZMQ09uVTF0YUdZOGVPc2YvdVdtZWJFRUlJSVVOdjY5YXRhR3RyZzRPREE4ek16TlJHbTJvYWNhck5zbVhMZWkzenBkclhRQ3NGZE85RThQRHd3SjQ5ZXlBV2kvSE9PKy9Bd3NJQ0w3LzhzdHFQOVpxYUdyei8vdnM5T29XOHZiMWhaMmVIdkx3OGNEZ2NtSnViYTUwalEwWGJCT0RHeHNZamNvSndYZFhWMWJHRGdwWXZYNDY5ZS9laXFLZ0k3dTd1dlU1Z3I4cUljWE56MDFvZUxDWW1CbTF0YlFnSkNZRkVJa0ZpWWlMUzB0SXdaY3FVSVhrdXVsQjF1RnRhV2tJa0VrRWtFc0hCd1FIMjl2WnEyVUlLaFFLSER4L0dyRm16NE9IaDBXTS9Db1VDOGZIeGtFcWxtRDkvdnRaaldsbFo2UjJrZU91dHQxQmZYNjl4V1g5S3ZEVTNONnVWQU5La3RiVzExMlVGQlFWSVNVa0JBTXliTjYvUDQ2azY2MGRDMVlNSEgzeFE3MjIyYmRzMkJDM3BuNnlzTElqRllsaFpXY0haMmJuUDlWVWxvTHAzMEFKQWUzczdJaUlpQUdqT01PaXVwYVVGUjQ4ZTFicU9hdDZvME5CUW5lZG5HeTVTcWJUZi9UUEZ4Y1VBMU9ka1UzMkdCbnJOTHk4dlIxRlJFV2JPbkFrTEN3c0FRRkJRRUM1ZHVvVEl5RWgyL2hnQXFLNnVSazFORFd4dGJXRmxaYVcySDRaaElKVktCK1U3cUxtNUdRY09IT2gxdVpPVEU4TEN3Z1o4bk1HZ0NzcUtSS0llQVZSZHI3VzlaYklNNTdtNUcrNHRNak16a1pDUUFBNkhnOVdyVi9kWXZuTGxTbVJrWkNBbUpnYmUzdDVhKzM5VTJiT3paczNDeG8wYkFRQUhEaHhReXdoTFNVbUJUQ2JUZUI4aEVBaXdlUEZpbkQ1OUdzZVBIOGZtelp2WlphV2xwVWhLU3NLRUNSUFU3ZzA1SEE0MmJkcUVxS2dvVEp3NGtUMjNDb1ZDNndBS1ZibG5UZXJyNjludnpKeWNIQWlGUWdRRkJXSE9uRG13dHJaR1IwY0hHaHNiMGRIUmdZNk9Ea2drRXJTM3R5TXdNQkNSa1pHNGV2VXFhbXRyOGVpamo0NllUR0pDN2phak1naTFZTUVDSkNRa29LR2hBUTBORFhqNzdiZngwRU1Qd2RQVHM4ZVhFQ0gzc3NiR1J1VG41K1BZc1dOb2FHZ0EwTmtKc0dEQkFnTzNqQkJDQ0xtM2RCOGxyT3VjUVpwNGVYbjFHb1JTbGFnWmpESmdtcHc2ZFFwdGJXMTQ0SUVIMUFKUUNvVUNCdzhlaEZLcHhNcVZLOVcyNFhLNVdMWnNHWDcrK1djd0RJT3dzRENkUnJTLy9QTEx2UzVMVGs1R2NuSnkvNS9JTUpCS3BhaXJxME50YlMzcTZ1b0FkSGFTdlBiYWE1REw1Zmozdi84Tm9IUFVNcC9QaDFRcTFacHhvY3FvMFpZRlZWTlRnL0R3Y0hDNVhNeWZQeDhjRGdlcHFhbjQ5ZGRmNGVycWFyREp0d1VDQWQ1OTk5MCtNeU51M0xpQnhNUkVtSm1aYVF4Q1NTUVNoSWVIbzYydERhNnVycGc0Y2VKUU5ia0hYVEt4V2xwYThQSEhINk9ob1FHclZxMGFVT2R4VTFNVERodzR3RTZjcnN0ejFUWW4wWEFhalBsVDlNMThVN2x6NTg2Z0hEOHlNaEpBNXloL1hlYjVVWlduMHhTRTZ1am9RSFIwdE03SGJtOXYxM245Z0lDQUVSV0VZaGdHTXBtc1g1VTNxcXVyMGRyYUNoc2JHN1ZyVlhWMU5RRG8zZGNqbFVyVk9wTXZYcndJRG9mRHpzMElkUDQyOXZQelEzcDZPbTdldk1rT2tGQjF3R3NhTURHWW1Wa1NpVVJyK1Rjdkw2OFJFNFRLek13RU1EUURXb2Z6M0l6MmU0dTZ1am9jUEhnUVFHZWdUdE45ZzcyOVBSWXZYb3h6NTg3aDRNR0RlUGJaWjNzdEs2cjYzdWh0OElKTUpzUDU4K2RoYkd6YzYvM0h2SG56RUJNVGc4VEVSTGk2dW1MZXZIbFFLcFU0ZlBnd0dJYkJpaFVyZWdwcE9TRUFBQ0FBU1VSQlZHeGpZV0dobGltclVDancrZWVmdzkzZEhhdFdyV0tEVWFyNS8yYk9uS2syOTJMMzUvRCsrKyt6QVRXVjJOaFlYTGx5cGRjTVp3NkhBeU1qSXpab25wV1ZoUysrK0FLN2R1MmlSQWRDaHNDb0RFS1ptSmhndzRZTitPcXJyd0FBRFEwTitQYmJidzNjS2tKR2h3MGJOaGo4aHlraGhCQkNkSis3Uk9YOCtmTjlCcTlVYzVoMEhVVStXQmlHZ1lXRkJRUUNBUTRlUElpYk4yOWk0Y0tGR0RkdUhBNGVQSWlTa2hMTW56OWZZM21jcm1XQlZSMkt2ZUZ5dWVCeXVYampqVGMwTHRkV011ZGYvL3JYZ0V1cC9QNzc3NGlKaWNHOGVmT3dmUGx5bmJZcExDeEVmbjQrTzBmSkcyKzhvVEhEaGNQaHdNUERBMjV1YmdBNlg5T2ZmLzRaVXFrVXhzYkdpSXlNaEtlblo0ODVqcFJLSlZKU1VzRGhjSHJOYUdwdWJzWi8vL3RmU0tWU2hJV0ZzWjNBcTFhdHdva1RKN0IzNzE0OC9mVFRCaHUwMTlmOXAxS3B4TVdMRjJGa1pOVHJnQ2t6TXpNOCtPQ0QrT21ubjNEdzRFRzgrdXFySXlMckIrZ01mdXpidDQ4ZCtCVWVIbzZ5c2pLRWhJUm9ES2hwVTE5Zmo2Kysrb3FkLy9oUGYvcVRUdHVwc25GNkt3bDMrL1p0T0RnNGFKMHZaYkNZbTV1cmRTanJLakl5VW10MldGOTRQSjVPQVJCdG1XMDNiOTVFY1hFeGVEeWVUaGxvd1A4eTJqUjFYRnBaV1drTnFtVm5aK1BreVpPb3I2OW41N05SS3BWd2NYSEJ1blhyTUc3Y09KM2FNSnpudHpjZEhSMWdHS1pmMlNTYXNxQ0EvNVZlMHlVanJhdGZmdmtGTXBrTU8zYnNRRzV1THRMUzBqQjU4dVFlZ3pTQ2c0T1JucDZPcTFldklpQWdBRktwRkRFeE1RQ2djZW9IVmFCak1MSWxCcXVzNUZDZis2YW1KcFNYbDRQRDRmU2FyZHRmT1RrNXczSnVodkxlWXJnK2V5MHRMZmo2NjY4aEZvdmg0T0NndGR4cFdGZ1lzckt5VUZwYWlxKysrZ3BQUGZXVXhnRktxdXpmM3I0M3pwOC9qNmFtSnN5Yk40L05VdXZPeU1nSWp6enlDRDcvL0hPY09IRUNRcUVRZ1lHQjRISzU4UGYzMStrNzhNU0pFeWdwS2VueEdyYTN0Nk80dUJnRkJRV3d0cmJXZUk5cFltS0NsU3RYb3I2K0hxYW1wdUR6K1JBSUJCQUlCT3ovOC9sOGZQcnBwN0N6czhQdTNidkI1L05oYkd6TURqS1F5K1U0ZE9nUWtwT1RjZTdjT2F4YnQ2N1BOaE5DOURNcWcxQUFNR25TSkR6eHhCTTRmUGd3ZTZOUENPbWR0YlUxTm03Y2FQQTVBUWdoaEJBeU5LUlNLVnVpU2Q5T2IxMXdPQnlzWExrU29hR2h1SGp4SW1KaVluRHo1azFZV2xxaXFha0ovdjcrR3N2Q1JFUkVJRDQrbmcwV3hNYkd3c2JHQm9zWEwxWmJUeXdXbzZXbEJTRWhJUWdKQ1lGTUp1dTFMVXFsVXVQeVYxOTlGY0QvQWwyYUppM3Z5NVVyVnlDVHlYRDU4bVdkZzFBWkdSbnNuRmw4UGg5V1ZsYnc4dktDbzZNaisvZkJCeC9BMnRvYTI3ZHZaN2M3ZWZJa2NuSnlNSG55Wk15ZlB4OWZmdmtsdnYvK2V6eisrT05xSFMwWkdSbG9hV21CbTV1YnhpQlNaV1VsOXUzYmgvcjZla3lZTUVHdDNmUG16VU5wYVNtU2s1UHh5U2VmWVB2MjdSZy9mcnplcjh0Z2tzbGtxSzZ1WnN0UkxsdTJES21wcWFpcHFjRzhlZk8wbHBPY05tMGE0dUxpa0plWGh6Tm56aGk4bzBncWxlTEtsU3U0Y09FQ1pESVo3cnZ2UGt5ZE9oVlJVVkZJUzB0RFdsb2FSQ0lSUWtKQ0VCZ1kyR2ZRTEQ4L0h6Lzk5Qk5hV2xvZ0ZBcngrT09QNnp5L1cwbEpDUUJvN0Nnc0t5dkRGMTk4QVNjbkorellzV1BJUzA0SmhjSitCYUhpNHVMMENrTFYxOWZqanovK1lNdEkyZHJhNnRTcDMxdTJWR3RySzF2R1BEZzRXT2VncmFwUFF0ZlI4MHFsRXVucDZZaUtpa0pKU1FtOHZMeXdZOGNPdlB2dXU3Q3hzY0hHalJ0eCtQQmhmUExKSjdqdnZ2c3dmLzU4cmRsd3czMStlNk1LaFBhbkpHeDJkallBOWUrdmpvNE9OZ0N2NytBS3NWaU0wdEpTVkZSVVlQLysvUUE2cjg4blRweEFTMHNMV2xwYTBOemN6TTdoVmxSVWhJcUtDbVJtWnFLdHJRMCtQajRhTysxVjJSWWpKUUErSE9jK05UVVZRT2NjVEFPWmI3Szc4dkx5SVQ4M1EzMXZNVnlmdllhR0JuejExVmVvcWFtQlFDREFqaDA3dEw0SGVUd2V0bTNiaGc4Ly9CQXRMUzM0N0xQUHNIWHIxaDZEWEZUUFNWTkdaWEp5TWk1ZHVnU0JRS0IxN2tLZzg3MnhldlZxbkR4NUVqLy8vRE5xYTJ1eFpNa1NkdENOTmpkdTNFQjBkRFJzYlcyeGJkczJ0Wko4am82TzJMUnBFNzcvL250ODk5MTNlT0dGRnpSbWRZZUdoZ0xvckFaMDdkbzFORGMzWSszYXRUM1c0M0s1N0h1NHVia1pKMDZjZ0wrL1AvejgvTEJseXhaNGVYbHBESEFTUWdadTFBYWhnTTVBMUt1dnZvcW9xQ2lrcDZlanJxNk9IZmxBQ09tOCtiSzF0WVcvdno4V0xGaEFHVkNFRUVMSVhTd3RMUTFTcVJRaWtRZ3VMaTVEZGh4emMzT3NXYk1HeHNiR2lJaUlZRHVKS2lzckVSc2JpeGt6WnJDamtDTWlJdkQ3NzcrRHkrWGkwVWNmaFV3bXcvZmZmNCt6Wjg5Q0lwRmcxYXBWN0NqVTY5ZXY0L2ZmZjllcERabVptV3hwSUczNlU5SnI3dHk1aUltSlFVaElpTTdiekp3NUU1NmVubkIwZEdUblArckwrZlBuY2VYS0ZUZzdPMlB6NXMwUUNBUll0MjRkZnYzMVYzejk5ZGQ0NUpGSDJMSkgxNjlmQjRBZVdWQktwUkxSMGRFNGMrWU1aRElaWEZ4Y3NHUEhEclVPSEE2SGc4MmJON05CeWs4Ly9SVHo1OC9Ia2lWTDlMNDNWRTBvcjh2ejY2cWdvQURwNmVtb3FhbEJkWFUxNnV2cjJjblFPUndPbGl4Wmd2RHdjSFp1Q1UzSDdPckJCeC9Fdi8vOWI4VEV4R0RHakJrR0NhclYxTlFnSVNFQnNiR3hhRzF0aGJHeE1lNi8vMzRzWExnUUhBNEgwNmRQUjM1K1BpSWpJNUdUazRQZmZ2c05aODZjUVZCUUVFSkNRbnAwb2ttbFVvU0hoK1BLbFN0Z0dBYlcxdGJZdFd0WGo0NVdWUURQM053Y1FxRVFmRDRmRE1PZ3NMQVFGeTVjQUFDTkk4VWRIQnpnN3U2T25Kd2NmUExKSjlpNWMrZVFsZTBjU3FyZit4MGRIZmoxMTErUmtKQUFoVUtoTVh0Qlh3cUZBai84OEFPYW1wcGdaV1hWbzdTb05xcHN6NzVLWHBhVmxTRWxKUVZKU1Vsb2JtNkdxNnNyZHU3Y0NWOWZYN1gxM04zZDhjb3JyeUFtSmdZUkVSSDQvUFBQWVc5dmoyblRwc0hQencrdXJxNXFuOE9SY243THk4c0I5UDA2ZEtkUUtKQ1Rrd05BUFJQcTVNbVRiTkJCMzMwMk56ZkQwdElTOXZiMmJCYUxxcXdwbDh2Rm1ERmpZR0ZoZ1lrVEo2Szl2UjFGUlVXSWpJekV6WnMzd2VGd05KWVFBOEIrNS9XV09UTGNodVBjcSthbUcrd3NxT0U0TjBOOWJ6RWNyMzlSVVJHKy8vNTd0TFMwZ00vblk5ZXVYVG9Oc3JHeXNzSVRUenlCTDcvOEVtS3hHUC85NzM4UkdocUtGU3RXc1BkcHFzK2R0aXlwOWV2WDl3Z3NhL3B1bmo5L1BtUXlHYzZkTzRleFk4ZGk4dVRKZmJZeFB6OGZ2L3p5QzB4TVRQQ1h2L3hGWXlCL3lwUXBXTGh3SVNJakkvSGRkOS9odWVlZVU4dDJZeGdHK2ZuNWlJMk5SVnBhR3BSS0paeWRuZEhhMnNvR25EUzFOenM3R3hrWkdVaEpTWUd4c1RHOHZiMHBBRVhJRUJyVlFTaWdNKzF5K2ZMbE9vOVNKSGMvcVZTS0gzLzhVZTNtWWZ6NDhkaStmZnVBSitrbWhCQkNDQmtzYlcxdGVzME5WVkJRME9zeWhVTEJUbnl2R2cwNkZOcmEycENjbkl3clY2Nmd0cllXNXVibVdMVnFGVXBMUzVHUWtJRGZmdnNOZVhsNTJMSmxDNDRlUFlxNHVEaHd1VnhzMmJJRlBqNCtBSUIxNjliaHQ5OSt3NlZMbDFCV1ZvWU5HemJBeHNZR1lXRmhPczE5c1h2M2JreWZQaDFidG13Wmt1ZTRaczBhclNWdU5IRnljb0tUazVOTzZ5b1VDaHcvZmh3eE1UR3dzN1BEcmwyNzJOSE1RVUZCYUc1dXhybHo1N0IvLzM2MnMyajU4dVdRU3FWcUhUcFpXVms0ZS9Zc093K1lhaFN2cHNBU2o4ZkQ5dTNiY2VMRUNWeTdkZzJSa1pHSWk0dkRnZ1VMZWdSOVZDUVNDUlFLQlV4TlRkbE9RdFg5dGI1bHFPN2N1WU1yVjY2QXcrSEF6czRPVTZkT2hiT3pNOGFPSFFzbkp5ZWtwcWFpdWJrWnk1Y3ZoN0d4TVRvNk9tQnNiSXlpb2lJME5EVDBPSjVJSkVKUVVCQVNFeE5SWGw2dU1RaFZYMTgvS0hNRHFZakZZdHk2ZFF2NStmbkl6czdHN2R1M0FYUyt0ck5temNMU3BVdDdkSko3ZW5yQzA5TVRWVlZWaUl5TVJGSlNFcUtpb25EbHloVk1tVElGb2FHaGNITnpRM0p5TWs2ZlBvM0d4a1lBbllNdHQyelpvakhqZ0dFWWZQVFJSMnBCUE5YalFHZVFlTTZjT1QyMkV3Z0UrTXRmL3NJR2JqNzc3RFBzM0xsVHAxSHEvU0VXaTlsNWxmVGRUcHU0dURnQW5aM05jWEZ4bUR4NU1wWXVYYW8xb05wOWJpQlZwMnZYWUsxQ29jRCsvZnRSVUZBQUl5TWpiTnUyclVlV1FXbHBLZHJiMjJGbFpRVUxDd3VZbUpoQUtwVWlLU21KelVMVlZIV2l0TFFVY1hGeHlNN09SbU5qSXpnY0RyeTl2YkY1ODJaTW1qU3AxM2FyeWdFR0JRVWhLU2tKMGRIUitPT1BQL0RISDMvQXhNUUVibTV1bURObkRpWlBuanlzNTdlcXFncEFaOVlYbjgrSGtaRVJPQndPYnQyNmhWT25UZ0dBemlVRVZmTHo4OUhSMFFGYlcxdFlXVmxCTHBmaitQSGppSTJOaFVBZzBKalIwSjJwcVNsYVdsb2drVWdna1VodzU4NGRlSHQ3UXlBUTRORkhINFZVS29XVmxSVXNMUzFoWVdHaEZzUnJibTVHZFhVMWpoNDlDcGxNaGpsejVzRFYxUlZBWjhCWktCVEN4TVFFN2UzdDdQdTYrMXlQaGpMVTU3Nm1wb2JOc3V3dHFORGZhKzF3bkp1aHZyY1l5dGRmSnBQaGp6LytRR1JrSkpSS0pZUkNJUjU3N0RHdDgwZDI1K3pzakNlZmZCTDc5dTFEVTFNVExsKytqT1RrWkd6WnNnWE96czdJenM3R21ERmo0T0RnZ0k2T0RuQTRITnk1Y3dkOFBoOWhZV0Z3Y0hEQTVNbVRVVkZSZ1k2T0RnZ0VBbFJVVktDK3ZsNWoxdTNpeFlzeGVmSmtuWUprNWVYbCtPNjc3OEF3RExadDI2WTFlTGRxMVNvVUZCVGcxcTFiT0h6NE1MWnUzY3JlKzhiSHg3TUJNeTh2THl4WXNBQWlrUWhHUmtaUUtCUmdHSVl0NDlqMXUyRFdyRmtJQ0FqQXpaczNrWktTZ3N6TVRLU25wOFBNekF6ejU4L3Y5ZjZJRU5JL296NElSVWgzZkQ0ZjI3ZHZ4NUVqUnhBZkh3K2c4OGIvNDQ4L3hvNGRPL1MrSVNhRUVFSUlHUXI2QnFHMHVYVHBFcXFycTJGbFpZWEF3TUJCMldkWGVYbDVpSWlJUUdGaElSUUtCZmg4UGhZdFdvUkZpeFpCS0JSaTl1elpDQXNMdy9uejV6RnIxaXg4OHNrbnFLaW9nRUFnd05hdFcrSG41OGZ1S3pnNEdIdytINGNQSDBaZVhoNk9IVHVtMDhqanJtN2N1S0YxTXZldS92YTN2L1dyTE45UWtFcWwyTE5uRDhyS3l1RGs1SVFubm5paVJ5Zk8wcVZMd2VGd0VCNGVqc3VYTDhQZTNoN0J3Y0Y0OXRsbjJYWEt5OHZ4N2JmZlFxbFVncy9uWStYS2xaZzNiNTdXRENVdWw0dUhIbm9JWGw1ZStPMjMzOURjM0t5MUV6VW5Kd2MvL1BBREFMQnpOTWpsY2dEUU8vTm84dVRKc0xlM2g2dXJxOFpnd1p3NWMyQmxaUVZQVDAvY3VIRURodzhmVmx1dXFiemt5cFVyc1d6WnNsNUxIM0c1WE5qWjJlblZ6dHJhV28wVG1GZFZWZUdERHo1Z0F6MUFaeWZuOU9uVEVSUVUxT3M4R1NvaWtRaWJObTNDc21YTGNPblNKY1RIeHlNbEpRVnBhV2w0N2JYWGtKZVhoOGJHUnZENWZLeGF0UW9oSVNHOW5rcytudzlMUzBzMllLVnFFNC9IZzZlbko5YXVYZHRydVN3ZWo0ZU5HemVDeCtNaE5qWVczM3p6RGY3Kzk3OFBTYldFMXRaV25ENTlldEQzNitqb0NBNkhBM2QzZHp6d3dBTnNaN1EyLy96blB5RVdpMkZzYkF6Z2Z5VzdWTDhMVzFwYXNILy9maFFYRjdOQmMwM3Y4Y0xDUXEzUHljL1BUMlBITTUvUFIzeDhQS3l0cmJGMDZWTE1uRGxUcDNtclZJeU5qUkVVRklTZ29DQ1VsNWNqT1RrWmFXbHB5TTNOVlF2T0ROZjVqWXVMdytYTGwzdGRQbmJzV0hiUWdhNVUzd0VlSGg2NGMrY092dm5tRzlUVzFySmx4M1M1aG50NWVTRXRMUTEvL2V0ZjJjZFUzejNkUzVCMXgrZnpFUjRlanVycWFvaEVJclhYOWNpUkkycnpHZ0tkci9WSXlwZ1l5bk92NmxNUmlVUzlYbE4xRGNqVjFkWDF5RWdaeW5PamIzQ3N2L2NXUS9YNjM3cDFDMUZSVVZBcWxXeTVQMzIvMXdEQXhjVUZMN3p3QW43NjZTY1VGaGJDMHRJUzQ4ZVBSMkppSWpvNk9qQmp4Z3pjdVhNSEgzNzRJYnVOS2p0VEZYaXNxS2pBb1VPSDFQWWJFQkNnOFhpNmZGNWxNaG4yN2R1SGpvNE9iTm15Uld0QUhnQjdiZjdQZi82RHRMUTBWRlJVd05uWkdRVUZCV2hyYThQY3VYTVJIQndNSnljbk1BeUR2LzcxcnhvclpYVi92d2tFQXN5WU1RTXpac3hnQnpmRXhzYXFEVklnaEF3T0NrS1J1eEtQeDhPR0RSdmc1T1NFVTZkT2dXRVlORFUxNGJQUFBzT0dEUnVHcEhPR0VFSUlJVVJYZkQ0ZkRnNE9lT21sbDNUZTV1TEZpN2g0OGFMR3liRlZRWUlOR3phd0hhMkR5Y0xDQXZuNStSZzNiaHdDQXdNeFk4YU1IcDBydHJhMjJMeDVNeFFLQmN6TXpPRG82SWhISDMxVVk0YlFqQmt6NE9EZ2dDTkhqbURkdW5VYTU1SWFMUDNwc0JrcWZENGZGaFlXV3JPV0FHREpraVd3c2JGQmZuNCtnb09EZXl4M2NYSEJ5cFVyVVYxZGpSVXJWdWc4YncwQStQdjd3OHZMQzdtNXVWcEw1WFFka2F3S1B2SDVmRXlZTUVIdmVaak16YzM3bk05RjFlSGw0dUlDa1VnRWhtSEE1WExoNnVxSysrKy92OGY2UXFGUTYvNnNyS3gwbWh1b3E3ZmVlb3NkVGQyVlNDU0N0N2MzR0lhQnA2Y25mSDE5ZGM1ODY4ckd4Z1lQUC93d2xpNWRpc2pJU0JnYkc4UE96ZzRQUC93d3pNM05NWGZ1WEozTzVULys4US9JNVhJb0ZBcTJROWZFeEVUanRhRTdEb2VEOWV2WGc4UGhZTktrU1VOV3J0dkJ3VUh2MXg4QTNuMzNYZHk1YzZmWDVkN2UzbmptbVdmZzd1NnVjMW5JU1pNbW9iaTRtSDI5VEUxTjRlN3V6cjZ2eEdJeHFxdXJ3ZWZ6c1dYTEZyWU1abmZqeG8yRHM3TXpKQklKcEZJcE8zZU1oWVVGcGt5WmdpVkxsbWpjenNuSkNhKzk5dHFnWEl0Y1hGemc0dUtDMWF0WG82R2hBZGJXMW1yTGgrUDhlbnA2SWpFeEVUS1pEREtaakEyRUNvVkMrUHI2WXMyYU5UcTlGN3Z5OWZWRmMzTXp2TDI5WVdkbkIydHJhNWlibTJQanhvMGFPN1JuelpyVlkrNndqUnMzUWlRU29hNnVEbHd1RitQSGowZFFVSkJPeDVkS3BXaHFhb0s1dVRsMjdOaWhsaTNoNWVXRit2cDY5anBvWTJPREpVdVdqSmpCRFNwRGRlNkRnNE1obDh1MXpuV2s2MmU5cjgrM0pnTTVOMy83MjkvME9wWSt1bitlaCtMMW56aHhJaDU2NkNIVTFkVmgrZkxsN0wxZWYxaGFXdUxwcDU5R2JHd3MvUHo4d09mek1YdjJiT1RtNWlJc0xBeENvUkR6NXMyRFFxR0F0YlUxNXM2ZHE3YTl1N3M3WnM2Y0NZWmhZR1JraFBIangyUG16Sm45Ym8reHNURldybHdKaVVTQ2FkT202YlNOdmIwOU5tM2FCR3RyYXpnN093TUFObS9lREZOVFU3WE1WVlcyYVdWbEpSaUdBY013TURVMWhhK3ZiNi9YYWFEek5WcTZkQ21XTEZtaWNVQUtJV1JnT0dLeG1PbDdOVUpHcjV5Y0hQejQ0NDlvYjI5bkgxdTRjQ0ZXclZxbDk4MHhJWVFRUWthMzgrZlA0L3o1OC8yYUsyaWt5OHJLNmpHdnlHQnFhMnZUV0t0ZkU0bEVBaTZYMjJmWk5vWmg5SjVmYUxRcUtDZ0FuOCtIblowZFRFMU5SOFh6Vm5VdXEvNDdXdTZkanh3NUFqTXpNNzNtOUFFNkE3MWlzVmp2Y294RVhXMXRMWGc4WG84QWlTNGFHaHFnVUNqNkZiQlJkUnIyNTMxYVZGUUVVMVBUZmdVWDczWGRTME1PQm9sRUFvRkFNS3pYeWVycWFuWnV2WUdvcUtpQWtaRlJuMEVxWGRjYnljckx5eUdWU25VdUQ2ZnYraXFEZFc1SVQ4TjVINWFabVFtQlFLQXh1NWtRTWpvSmhVS2RMeUFVaENMM2hKcWFHbnozM1hkcy9XcWdjMFRjSTQ4OG9uVkVEeUdFRUVMdUxuZHpFSW9RUWdnaGhCQkNDQmtPK2dTaFJzZFFOa0lHeU43ZUhydDM3MWFianlBM054Y2ZmUEFCT3pFdElZUVFRZ2doaEJCQ0NDR0VFRUlHRHdXaHlEM0R4TVFFanozMkdEdlpNOUE1WWU3WFgzK04wNmRQczNXRUNTR0VFRUlJSVlRUVFnZ2hoQkF5Y0JTRUl2Y1VEb2VENWN1WDQ0a25ub0NGaFFYN2VHUmtKRDc3N0RQVTFkVVpzSFdFRUVJSUlZUVFRZ2doaEJCQ3lOMkRnbERrbnVUbDVZVlhYMzFWclR6ZnJWdTM4Si8vL0FmSnlja0diQmtoaEJCQ0NDR0VFRUlJSVlRUWNuZWdJQlM1WjVtWm1lR3h4eDdEQXc4OEFDTWpJd0NBUkNMQlR6LzloQjkvL0JHdHJhMEdiaUVoaEJCQ0NDR0VFRUlJSVlRUU1ucFJFSXJjMHpnY0RrSkRRL0g4ODgvRHdjR0JmVHdsSlFYdnZ2c3VFaE1Ud1RDTUFWdElDQ0dFRUVJSUlZUVFRZ2doaEl4T0ZJUWlCSUN6c3pOZWZQRkZ6Smt6aDMxTUxCYmo0TUdEK085Ly80dUdoZ1lEdG80UVFnZ2hoQkJDQ0NHRUVFSUlHWDBvQ0VYSS95Y1FDTEIrL1hvOC9mVFRzTE96WXgvUHljbkIrKysvaitqb2FNcUtJb1FRUWdnaGhCQkNDQ0dFRUVKMFpHVG9CaEF5MG5oNGVPQ1ZWMTdCK2ZQbkVSVVZCWVpoME5IUmdhTkhqeUk1T1JucjE2K0hTQ1F5ZERNSklZUVFNZ2h1M3J5Sm1KZ1lsSlNVb0tPanc5RE5JWVFRUWdnaGhOeUY5dXpaWStnbUVHSXdGSVFpUkFNK240L1ZxMWNqSUNBQWh3NGRRbFZWRlFDZ3FLZ0kvLzczdnpGMzdsd3NYNzRjcHFhbUJtNHBJU09EWEM1SFdWa1pxcXFxVUYxZGplcnFhalEwTktDam93TVNpUVJTcVJRS2hjTFF6U1NFL0g4OEhnOThQaDhtSmlZUUNBU3d0cmFHbzZNakhCMGRJUktKNE9ycUNpT2p1L3Myc2EydERVZVBIa1ZLU2dwRUloSDgvZjFoYTJzTERvZGo2S1lSUWdnaGhCQkNDQ0YzRFk1WUxLYjZZb1JvSVpmTEVSRVJnWXNYTDZwMW9ndUZRcXhhdFFxelo4OEdsMHVWTGNtOXA2cXFDdW5wNlNnb0tFQkpTUWxFSWhGY1hGd2dFb25nNk9nSU96czdtSmlZc0g4OEhzL1FUU2FFL0g4S2hRSVNpWVQ5cTYydFJYVjFOYXFxcWxCZVhvNnFxaXE0dWJuQnc4TUQvdjcrZDFVRzhQbno1M0grL0htNHVMaWdvYUVCRHovOE1BSUNBZ3pkTEVJSUlZUVFRZ2doWk5RUUNvVTZqK0NrSUJRaE9xcXFxc0tKRXllUW01dXI5dmpZc1dQeDRJTVB3c1BEdzBBdEkyVDR0TGEySWprNUdZbUppV2hwYWNIVXFWUGg0K01ETHk4dnlnd2s1QzdTM3Q2T3ZMdzhaR2RuSXlVbEJXUEdqTUdNR1RNd2ZmcDBtSm1aR2JwNUE2SUtRbkc1WEx6NDRvdHdkblkyZEpNSUlZUVFRZ2doaEpCUmhZSlFoQXdSaG1HUWxaV0ZreWRQb3FhbVJtM1psQ2xUc0diTkd0alkyQmlvZFlRTW5jYkdSbHk2ZEFrM2J0ekE1TW1UTVh2MmJIaDdlMVBaS2tMdUFRekRJQ2NuQjNGeGNiaDU4eVlDQXdPeGNPRkNXRmxaR2JwcC9YTDY5R2xFUmtaaThlTEZXTGx5cGFHYlF3Z2hoQkJDQ0NHRWpEb1VoQ0praU1ubGNseTllaFVYTGx5QVJDSmhIemMyTmtaSVNBZ1dMVm8wNmtlS0V3SjBaajZGaDRjakxTME5jK2ZPUlZoWUdDd3NMQXpkTEVLSWdUUTNOK1BpeFl1SWlZbkJsQ2xUc0dMRkNwaWJteHU2V1hyWnYzOC9idDY4aWVlZWV3N3U3dTZHYmc0aGhCQkNDQ0dFRURMcVVCQ0trR0hTMHRLQ3MyZlBJajQrSGd6enY0K1NRQ0JBYUdnb0ZpeFlRQ1hLeUtpa1ZDb1JHeHVMYytmT0lTZ29DQ3RXcklCUUtEUjBzd2doSTRSWUxFWjRlRGhpWTJPeFlzV0tVVFUvNGhkZmZJR0NnZ0s4Ly83N01ERXhNWFJ6Q0NHRUVFSUlJWVNRVVllQ1VJUU1zN0t5TXB3NGNRSkZSVVZxajV1WW1HREJnZ1VJRFEybGppNHlhdFRXMXVLbm4zNkNpWWtKTm03Y2lMRmp4eHE2U1lTUUVlcjI3ZHM0ZE9nUU9qbzZzSFhyVnRqWjJSbTZTWDFTQmFIMjdObGo2S1lRUWdnaGhCQkNDQ0dqRWdXaENERUFobUdRbTV1THMyZlBvcXlzVEcyWlVDakVva1dMTUhmdVhBZ0VBZ08xa0pDK3BhV2w0ZWpSbzFpMWFoWG16NTl2Nk9ZUVFrYUp5NWN2NC9mZmY4ZTZkZXN3WmNvVVF6ZEhLd3BDRVVJSUlZUVFRZ2doQTBOQktFSU1pR0VZWkdabUlqdzhITGR2MzFaYlptNXVqckN3TUFRRkJWRXdpb3dvU3FVU3AwK2ZSbFpXRm5idTNBbFhWMWRETjRrUU1zcVVsWlhobTIrK2dhK3ZMOWFzV1FNT1IrZjcwV0ZGUVNoQ0NDR0VFRUlJSVdSZ0tBaEZ5QWpBTUF4dTNyeUpjK2ZPb2FxcVNtMlpxYWtwZ29PREVSSVNBa3RMU3dPMWtKQk9jcmtjQnc4ZWhFUWl3ZU9QUDA2bEl3a2gvU2FSU1BEMTExL0R4TVFFbXpkdmhwR1JrYUdiMUFNRm9RZ2hoQkJDQ0NHRWtJR2hJQlFoSTRoU3FVUnljakwrK09NUDFOVFVxQzNqOFhpWU5tMGFGaXhZUVBQdUVJT1FTQ1RZdjM4L0xDd3NzSDM3ZHZCNFBFTTNpUkF5eWlrVUN1emZ2eDh0TFMzWXZuMzdpTXY4cFNBVUlZUVFRZ2doaEJBeU1CU0VJbVFFVWlxVnVISGpCcUtpb25xVTZRT0FTWk1tWWNHQ0JaZzBhZEtJTFdGRTdpNXl1UnpmZlBNTkhCMGRzWG56Wm5yZkVVSUdEY013T0hqd0lPN2N1WU8vL09Vdkl5b2ppb0pRaEJCQ0NDR0VFRUxJd0ZBUWlwQVJqR0VZNU9mbkl6SXlFams1T1QyV2kwUWl6SjgvSDRHQmdTT3EwNDdjWFpSS0pRNGNPQUFlajRmSEhudU1BbENFa0VISE1BeSsvZlpiS0JRS2JOMjZkY1JjWnlnSVJRZ2hoQkJDQ0NHRURBd0ZvUWdaSmFxcXFuRDU4bVVrSlNWQkxwZXJMUk1LaFpnNWN5Wm16NTROa1Voa29CYVN1OVhKa3lkUlhWMk5aNTU1aGtyd0VVS0dqRUtod09lZmZ3NUhSMGVzWGJ2VzBNMEJRRUVvUWdnaGhCQkNDQ0Zrb0NnSVJjZ28wOUxTZ212WHJpRTZPaHBpc2JqSGNqYzNOOHllUFJ0VHAwNGRjWE5ya05Fbk5UVVY0ZUhoZVAzMTEyRmlZbUxvNWhCQzduSVNpUVR2dlBNT1ZxNWNpU2xUcGhpNk9SU0VJb1FRUWdnaGhCQkNCa2lmSUJUVitpSmtCQmd6Wmd4V3JGaUJSWXNXSVRFeEVkSFIwYWlxcW1LWGw1U1VvS1NrQkNkUG5zVFVxVk1SRkJRRVYxZlhFVlBhaUl3ZU5UVTFPSGJzR0o1Nzdqa0tRQkZDaG9XSmlRbDI3dHlKVHovOUZNN096ckN6c3pOMGt3Z2hoQkJDQ0NHRUVESk1LQk9La0JHSVlSaVVscFlpTGk0T0tTa3A2T2pvNkxITzJMRmpFUlFVaE1EQVFKaWFtaHFnbFdTMFVTcVYyTE5uRDRLRGd6Ri8vbnhETjRjUWNvKzVmUGt5WW1KaXNIdjNibkM1WElPMWd6S2hDQ0dFRUVJSUlZU1FnYUZNS0VKR09RNkhBemMzTjdpNXVXSHQyclZJU1VsQmJHd3NidDI2eGE1eisvWnRIRHQyREtkT25jS2tTWk13ZGVwVTNIZmZmWlRkUW5vVkd4c0xFeE1UQ2tBUlFneGkvdno1U0VwS1FseGNIT2JNbVdQbzVoQkNDQ0dFRUVJSUlXUVlVQkNLa0JIT3hNUUVRVUZCQ0FvS3d1M2J0eEViRzR1a3BDUzB0N2NEQU9SeU9USXpNNUdabVFrakl5UDQrdm9pSUNBQWZuNStOSDhVWWJXMnR1TGN1WE40OGNVWERkMFVRc2c5Yk5PbVRmam9vNDh3ZWZKa21KdWJHN281aEJCQ0NDR0VFRUlJR1dKVWpvK1FVVWdta3lFdExRMEpDUW5Jejg4SHcvVDhHQnNiRzhQWDF4ZlRwazJEajQ4UCtIeStBVnBLUm9valI0N0F6TXdNNjlhdE0zUlRDQ0gzdUtOSGo2S3RyUTNyMTY4M3lQR3BIQjhoaEJCQ0NDR0VFREl3Vkk2UGtMdWNzYkV4QWdNREVSZ1lpSmFXRnFTbHBTRWxKUVZGUlVWc1FFb1ZxRXBMUzROQUlJQ2ZueDhDQWdMZzVlVkZKZnZ1TVkyTmpVaExTOE8vL3ZVdlF6ZUZFRUt3ZlBseXZQSEdHMWl5WkFtc3JLd00zUnhDQ0NHRUVFSUlJWVFNSVFwQ0VUTEtqUmt6Qm5QbnpzWGN1WFBSMU5TRTFOUlVwS1Nrb0tTa2hGMm5vNk1EeWNuSlNFNU9Cby9IdzhTSkUrSGo0d01mSHg4NE9qcUN3OUU1Y0UxR29jaklTQVFIQjBNb0ZCcTZ4NG1Da1FBQUlBQkpSRUZVS1lRUUFqTXpNOHlkT3hkUlVWRjQ0SUVIRE4wY1FnZ2hoQkJDQ0NHRURDRUtRaEZ5RjdHMHRFUm9hQ2hDUTBQUjBOQ0FsSlFVcEthbTR0YXRXK3c2Q29VQ2VYbDV5TXZMdzZsVHAyQmpZd05mWDEvNCtQakF3OE9ENXBHNnk3UzJ0aUlwS1FuLy9PYy9EZDBVUWdoaExWNjhHRysrK1NhV0xGa0NNek16UXplSEVFSUlJWVFRUWdnaFE0U0NVSVRjcGF5dHJiRnc0VUlzWExnUWRYVjFTRTFOUlZaV0ZvcUxpNkZVS3RuMTZ1dnJFUjBkamVqb2FCZ1pHY0hEdzRNTlN0bmIyeHZ3R1pEQmtKeWNqTW1USjhQQ3dzTFFUU0dFRUphRmhRWDgvZjJSbkp5TWtKQVFRemVIRUVJSUlZUVFRZ2doUTRTQ1VJVGNBMnh0YmJGbzBTSXNXclFJN2UzdHlNM05SWFoyTnJLeXN0RFMwc0t1SjVmTGtaT1RnNXljSEFDQW5aMGRQRHc4TUhIaVJFeWNPQkhXMXRaVXVtK1VTVXhNeEVNUFBXVG9aaEJDU0Erelo4L0c4ZVBIS1FoRkNDR0VFRUlJSVlUY3hTZ0lSY2c5eHRUVUZBRUJBUWdJQ0FERE1DZ3ZMMGRXVmhheXM3TlJXbG9LaG1IWWRXdHJhMUZiVzR1NHVEZ0FnSldWRlJ1VW1qQmhBaHdjSENnb05ZSlZWVldocGFVRjN0N2VobTRLSVlUMDRPUGpnK2JtWmxSVlZVRWtFaG02T1hjdG1Vd0dZMlBqWVQ5dVkyTWpyS3lzaHYyNG80bGNMZ2NBR0JuUlQ3TEJWRjVlanRiV1ZyaTV1Y0hFeE1UUXpTRWFTS1ZTOFBuOFlUbFdXMXNiT0J5TzNuT2p0clMwd016TURGd3VkNGhhZHZjYXp2Tkw3ajVEK2Y2SmlJakFtREZqTUd2V3JDSFpQOUI1emFtdHJjWDQ4ZU9IN0JpakdWMGZSamVaVEFZdWx3c2VqMmZvcHBCUmlQZjY2Ni8vdzlDTklJUVlCb2ZEZ2FXbEpUdzhQREI3OW15RWhJUmc3Tml4TURZMlJsTlRFMlF5bWRyNkVva0V0Mi9mUm1abUpxS2pveEVURTRQUzBsSzB0TFRBeU1nSTV1Ym1GSlFhUVdKalkyRm5ad2QvZi84Qjcwc3VrMEtwVklCN0Q5eHNWSldYUU56YUFyTXhsdjFhUHBJVTUyV2d2YlVGWTZ4c2h1VllZeXl0d2VWcWY0ODBOOWFqdHFvQ1l5ejduMWxaZCtjMlRJVzZYMi9hV3ByUTB0UUFvZGtZbmRhUGpUd0xBTEMwdHRXN2JkZk9IMGROVlRuR2pwdW84ellYVC95TXd1dzBUUFNab3ZZNHd6RDQvZkErNUdYY3dDVC82WHEzWmFUamNEaW9xNnREUTBNREprN1UvZlVhcUlTRUJOVFgxMlBac21YRGRreE4ydHZiOGZQUFA2T3BxUWx1Ym01YTE1VklKRGg1OGlUcTYrc3hidHc0dlk3ejNudnZJVFkyRms1T1RyQ3grZCsxUUtsVVlzK2VQWWlMaTBOUVVGQi9ua0t2RGg0OGlGOSsrUVdUSmsyQ3RiWDFvTzc3YnZMYWE2OGhPam9hQ3hZc01IUlRkS0pRS1BEV1cyL2g3Tm16OFBmM3g1Z3h1bDFUZFpHY25JeUtpZ3FNSFR0V3A4ZTFPWFhxRk02Y09RTWJHeHU0dXJvT1dodFZwRktwUVRwZnBGSXBPQnpPb054cm56dDNEbzJOalJDSlJHcEJGb1poZXV6LzVNbVRpSStQUjBCQWdGN0hPSGp3SUJJU0V1RG41NmNXYUUxSVNNRGV2WHN4YnR3NDJOcnEvejM3OGNjZjQ5U3BVd2dMQzlOcC9WZGVlUVVwS1NrSURRM1YrUmd5bVF3ZmZmUVJMbHk0Z0FrVEp2UjZIWHY3N2JlUm1KaUlPWFBtNkx6djRUQmF6NjlZTERiSW9JbXUzbnJyTFp3NGNVTHRIaUV1TGc2T2pvNzNUS2ZyYUgzLzlFV2hVT0NMTDc1QVkyUGprSDFtMjl2YjhmYmJieU10TFExejVzd1prWU5NN3Riek94ajI3Tm1ETTJmT1lOR2lSWVp1eXBBNGRlb1VLaW9xTUdIQ2hIN3Y0OFVYWDBScWF1cVFWYklvS0NqQU45OThnK3JxYXZqNitnN0pNY2pnZXVlZGQzU2VnSDdrWFJFSklRWmpabWFHd01CQUJBWUdnbUVZVkZaV29yQ3dFQVVGQlNnc0xFUnJhNnZhK3EydHJVaExTME5hV2hvQXdNVEVCTzd1N2hnM2JoeGNYRnpnNnVvS1MwdExDa3daU0VGQndhRGRRUDExK3lvQXdJY0hMZ3pLL2daTDE1dmxsN1lzQVFDODhzRjNjQmpiLzA2bkQvKzJFMEp6Qzd6MTFkRitMZGRIUTIwMURuenhEZ0RnMlg5OHByYnNzMzg4Q3dEWTh2VHJzTFp6MUh2ZjVjWDUrUEx0RitEbTVZZW4vKytUQWJkVm01cXFjbno1OWd2Z0Mwend6SnQ3NE9UYSs0M3Q5WWpUaURoMUNMWU9UdmpyaHovb2ZYMG96czNBdHgrK2pvQ2dCVmkzN1RtZHR2L3R1MCtRblpxQW1hSExzSExEWXpBeDdYMDBkUFh0V3pqMi9hY1lPMzRpWHZqWFYzcTFEUUJPSGZ3YTlrNHVDSnk3V09kdExwNzhHVXFsRWtzZTNLTDJPS05VNGtwNDUvdnMvbzA3ZGRvWHd6QW96YzhDWDJDQ3NlTTFCM1plMnJJRTlrNHVlUFhmKzNWdTQxRHg5dlpHWkdRa0ZpL1cvZlc2V3hRV0ZyTGZuL1BuejllNmJtbHBLYUtqbzdGdzRVSzlqbkhyMWkzVTF0YkMyTmhZWTdaWmFXbXBYdnZUbFllSEJ4SVRFM0gwNkZHODlOSkxJK0krb0t5c0RKY3ZYOVo1L2Z2dnYxL3ZUSzc0K0hpNHU3dkR3Y0ZCcC9XN1pwK1BCdW5wNldoc2JJU3JxeXVjbkp3R2RkK0hEaDJDWEM1SFlHQ2dUby8zaG1FWTVPYm1Bc0NRZEY2VWxKUmcvLzc5V0xaczJaQUdIdHJhMmxCZFhZM2J0Mi9qOXUzYnVIWHJGbTdmdm8xdDI3WU5lSEJSYlcwdC92ampEN2k0dUtpOXJ2SHg4Ymh3NFFMKy9PYy9xd1c3czdLeWNPZk9IZno1ejM5VzI4K3hZOGNnazhtd2V2WHFIbGxHNWVYbFNFcEtncGVYRndRQ2dkb3lPenM3ZEhSMDRNY2ZmOFFycjd3Q1MwdjlCdlZJSkJKSUpCSzl0dEhYdVhQblVGdGJDMTlmWDYyREJGcGFXdGlNeHE3YTI5c1JFUkVCaFVLQnRXdlg5cnNkZFhWMVlCZ0dOalkyT21ka2pkYnptNW1aaVo5KytnbHIxNjdWT2pCQ29WQ2d2YjJkL1JPTHhXaHJhMlAvbXB1YjBkemNES0ZRaU0yYk4rdDBiRzJ1WHIySzQ4ZVA0OXExYTlpMmJSdnM3T3owMnA1aEdOVFYxWUhENFl6SVR2ZnVSdXY3UnhmdDdlMEFNS1JaT0txcU03R3hzYmh5NVFxV0xGa3laTWZxajd2NS9BNEcxZldrdS8vN3YvOVRtOGFpTCtibTV2alh2LzQxbUUwYkZGRlJVWEJ3Y0JqMElOdTc3NzZyMS9vTEZpem85VHAvNmRJbFZGVlZZZTdjdVlQUk5KYStiZXlMcmEwdGR1M2FOYWo3dkJkUUVJb1FvaEdIdzhIWXNXTXhkdXhZaElTRWdHRVkxTlRVb0xDd2tBMU1OVFkycW0wamtVaVFuWjJON094czlqRnpjM00ySU9YcTZnb1hGeGVhVzJvWXlPVnlsSlNVd012TGE4aVBwUXIrNkdxTXBUWGUvT0pYbmRaVktwVm9iV3BBWTMwdEd1cXEwVkJUamZyYUt0UlVWcUNtcWd6akpucGo2elAvMTU5bWp3Z3lxUlMzQ25NMExsTTlMcE5LKzdWdkYzZFArRXlaaWV5MEJHU25KY0JueWt5MTVSZU9IMEJLWEpSZSsrd3RhSkVhZXhrQVlHbHRCNUdMdTlaOXBNVmZCUUJNOGcvczEzVkFMcGRCSVpjalBpb2NDcmtNZi9xTDlnN3VwR3NYa1hIak9vRE9MQ3lCaWFuVy9lZG5KQU1BL0FNSDk4WjNLRW5FYmNpNW1ZVHMxRGhrcHlWQzNOb012MmxCMlBhOHpvT1NBQUR2dmZob3Y0Ny95Z2ZmZ3RmUGtaNWVYbDdZdjM4LzVITDVpQnd0T3BUeTh2SUFRS2ZScGNYRnhRQUFkM2Z0bjYvdVZPVjBwMDJiQmpNek16MWIyUG05M3JXYzJZRURCM1RlbHN2bG9xS2lBdnYyN1lPcHFmYlAzYUpGaS9US2RPbVB4c1pHM0xoeFErZjFkVjMzNFljZlJuQndNSEp5Y3ZETEw3L0EwdElTeno3N3JFNmRqWnBHSFd0VFgxK1B0OTU2UytmMSs3SnIxeTc0K1Bqb3ZINXNiQ3dBakxpc2o2Nktpb3JRMnRvS1YxZlhQb09JdW5aSXZQYmFhK3ovTXd3RGlVU0MzMzc3RFR3ZVQ2MmswKzdkdS9WcXE0T0RBN3Z2cXFvcW5EdDNEZzBORGFpdHJZVllMRlpiVnlnVXd0UFRjMUR1bjFYWGhUVnIxcWp0ejhuSkNTMHRMZGk3ZHk4ZWYveHhyY0dYaUlnSVhMdDJEWmFXbGxpNmRLbGFKNlJTcWNSdnYvMEdobUVRR2hxSzV1Wm10VzN0N093d2JkbzBwS2FtSWowOUhaTW5UKzcxT0VaR1JucVgwUnVvL1B4OFJFVkZ3Y2JHQm84ODhnZzRIQTd1M0xtRE0yZk9ZUFhxMWJDM3QrOTEyL2IyZGx5OWVoV1hMMTlHZTNzN2pJMk5FUm9hMnErTTBMaTRPQncrZkJpQmdZRjQ1SkZIOU5vT0dIM25WeTZYUXlhVDRjaVJJNURKWkpnM2J4NkF6a0RjbDE5K2lZNk9Ea2drRWlnVUNwMWVCdzZIZy92dnZ4OFdGaFk2cmQrYjZkT25JeTB0RFlXRmhmajQ0NCt4ZmZ0MmVIaDQ2THc5aDhOQlJFUUU0dUxpc0dIREJzeWVQWHRBN1JscW8vWDlvNHVHaGdZQUdGQ3A0SU1IRDBLcFZHcGRSeFdzaUl5TVJIVjF0ZFoxbHkxYnB2V2FNdGhHNi9uTnk4dkQzcjE3Ky9PVU5kcStmYnZXWTNmWDN0NE9rVWlrZHMrZW1abUpzckl5aElXRnFmMkd1WGp4WW8vZzIzRFI1YjZtcnE2dXovWDBEYkRjdVhOSDUzVUJhQXowQVozM2NLcSt4S05IaitMbzBmNFArbDJ4WW9WYUVGamZOcEtoY1cvOTJpZUU5QnVIdzRHRGd3TWNIQndRRkJRRWhtRlFYMStQd3NKQ0ZCVVZvYUNnQUxXMXRUMjJhMjF0UlU1T0RuSnkvdGZSTGhRSzJZQ1U2cisydHJZVW1CcEVaV1ZsRUlsRWZYYjhEUll1andkYmg3NUhSZGRVbG10OC9QYXRJaVJkdTRDMmxpYTB0VFNqdGFVUnpRMTFhRzF1N1BOR1gxKzZCTTNFcmMxYTErdHIrZGh4RS9EQ08xLzNxMzM5ZGVMSEwzbzhwbEIwanM0OS9mUFh5RWxOVUZ1bVZDcDZQUi82WUJnR1NkRVhBUURCaTFkci9SeVhGK2VqcHFyem1JRWgvUnNaNk9rM0ZWdWVlUU0vZnZwUEpGMjdDQzZYaDRkM1BLL3h1UFUxVlRqNWMrY1BGdWZ4SHRqODVGLzd2TTZrSjBhRHcrRmcyaHoxakpNdjMzNEJsZVhGYW85dGV2eFY3UC80N3ozMlVWTlozdVA5TVpoWmhESnBCMjRWNXFBb053T0YyYWtveXMyQXNrdW5qSkV4SHh3dVYrOE83cm83dC92VkhvYnAvMmRVS0JSQ0pCS2hyS3hNN3dETGFOVDFlcGFibXd0alkyUDQrUGowdU01MUgvRmVYRndNRG9lalYvbU05dloySkNVbGdjUGg5SmxwOWYvWU8rKzRwdTc5L3orVHNQY1NVRndvV3R3Z2RVK2MxZG82cTYzVzF0cTZPcXkxdmYxMTM5NzJ0cjIydmRYNjdYSlZ2WFhVMnRhRm93NFFGUlJVRUFSeG80QUNBbUdIRUVqeSt5TTNSMEkyNEx4NVBoNDh4TE55eU9mazVIUGU0L1V5eExWcjEvanBwNThZTjI2Y1VJMW9UUkpIeTdsejU4eHU4K2lqajk3eEpGUzNidDFZdG13Wm4zLytPYmR1M1dMWnNtVjYyeXhhdEFoL2YzL2VmZmRkVnE1Y1NVWkdCaUVoSVFZN20zSnpjOG5NekJRQ0Q0ODg4Z2c5ZS9Za0tTbUpIMzc0Z2RkZmY5MXM4Rk9wVkZybE55T1JTQ3lxd2k4c0xMU282dDVRa01SVVlLS2dvQURRQktCaVlpd3JZbmp6elRmdmFqQW1PVGtaMEp5cnNiK2xkKy9lakJneG9rRUJpZURnWUY1NDRRVldyVnJGcjcvK2lyMjlQVDE3OWhUV096azUwYVZMRjdQSHFmOVo4dmIySmkwdERYdDdlL3o4L0FnTkRTVXBLUWx2YjI5ZWUrMDFIU2xOMEVpR1NhVlNzNi9qNCtQRFJ4L2QvcDVTS0JURXg4Zmo1T1RFeVpNbk9YbnlwTEJ1M0xoeHpKbzFpOVdyVjdOeTVVb1dMbHhvc0lQeThPSERSRVZGNGV6c3pQejU4L1VTTE5IUjBVS1g1Y3FWSzAyZW43a2dVMmhvS1BQbnp6ZjdkellWWldWbGJOaXdBWHQ3ZTJiUG5pMEVRSE55Y2poNzlpekZ4Y1c4OGNZYmVySnNCUVVGSER0MmpCTW5UbEJkWFkyam95UERoZzFqNk5DaERVcUM1T2Jtc25YclZ2ejgvSmc2ZGFyRit6M0k0OXVqUncrbVQ1L094bzBiK2ZQUFAxRXFsVVJHUnVMdDdVMTVlVGtTaVFSM2QzZWNuWjF4Y25MQzJkbVp5NWN2bzFBb2VQenh4M0Z6Y3hOKzNOM2Q4ZkR3YUpLT0YxZFhWMTUrK1dXMmJObENZbUlpUC83NEk2KysrcXBWYzVZcFU2YVFtWm5KMXExYmFkMjY5UjMvdm1zb0QvTDFZMG53dmJxNkdvQ01qQXlMdHRkK1Y5VGw5T25URmorYnl1VnlzL09tQVFNRzNMVWsxSU04dmhLSnBFSEZWUFdwcXFwQ3BWSlpWZmhXVTFORGJXMHRiZHUyMVpIcExDd3NKQ2NuaDhjZmYxem5lV3YvL3YzM3pQUEtrbm1OVXFsczhvU01vVG0xRnJWYVRWeGNIRHQzN2tTaFVOQ2pSdytEeVhpVlNpVmNENkdob1hyekhtc3hKTWRjdC9qSEVHdldyTUhUMDVNcFU2YVlQTGExUlVjMmJtTkxRdG13WWFOQmFJTWJ2cjYrOU82dDZiQW9MUzBsT3p1Ym5Kd2Nzckt5eU03T050aTJMSlBKdUhEaGdpQ1hBcHFIZG45L2Z3SUNBblQrOWZQeis1K3JqbThLOHZMeWFObXk1VjE3UFhjUGI0dWt2WXdsYm1vVTFSelo5NmZlY29uRUR0Qk05SHYwR1lLUFh3RGV6UUx3OVcrT1gwQVFQczMwSjhmbWFOYmM5UHRTa0p1RFdDekdOOER3QTZLNTlVQ0R6cXV4eEIzY2FYUmRRVjZPa1B6Ujh2VXYrNW44d3VzNnk0N3QzODcyWDM2Z1QrUllucHB0MmVUcVNrWUtSYmR5Y1hKeHBkZmcwU2EzUFI2ajhWcHFGdGdTWC85QUtzdExqVzdyNU94cXRMdW1TODkrVEo2MWtLMC9MeU14ZGg4ZHUwWVExbGZYNjBHcHJHWEQ5NThqbDFYaTZlM0g3RGMvd2NIUnRFRjlhWEVoVnkrY1JTUVNzZnJyOTNWZXIyVzdqcmk0YVFKSmw4OGxVeTJ2d3NYTmc4aHgwM1NPRVJPMUJSYzNkL29NSFF0QXd1RTl5Q29zbDI4d1JuclNjVEl2cHBGNUlZMmN6RXRDZ2xHTFgwQUxPblRweVNQZEl1allMY0xzMzJxSWV5VzNHUlFVUkY1ZTN2OUVFbXJ4NHNWNnk5NTU1eDJkL3pzNE9QRGVlKy94OGNjZjYyMzcvdnZ2NnkwRCtOdmYva1pRVUpET3NyaTRPT0ZoejFycHRMS3lNdGF1WFl0Y0x1ZjgrZk1NR0RBQWtVaGs4aUZUUzAxTkRjdVdMVU9sVXZIS0s2L2c1dVptMVd2ZkQ0aEVJaDU3N0RFeU1qTG8wcVdMUWMrbTdkdTNrNW1aS1NTb1JDSVJNMmJNb0x5OG5FdVhMckZpeFFwZWUrMDFuSnljT0hmdUhOdTNiOWM3aGxLcHBMUzAxR0F3ekZBVnFxZW5KeDk4OElIWjgxKzBhQkVTaWNTaWJldGpTV0NpcUtqSTR1TTFkU0dKS1dwcWFraEswblN6bXBKc3F6czM5ZlB6TS9vK2FST1c5ZW5VcVJOVHBremh0OTkrWStQR2piUnUzVnBJRG5wNGVEQno1a3k5ZmVwVFB6RHA2T2pJWjU5OXB0TjVtSlNVaEwyOXZjbEFqQ25wUjBQbkhoOGZMM1JaSlNicUZxY01IejZjenAwNzgrU1RUN0o5KzNiUzB0TDBncENYTDE5bSsvYnRPRG82TW0vZVBMMTd5NlZMbDlpelp3OEFNMmJNTUZvSXNYUG5Uc3JLeXN4MitGZ3ExWFRxMUNrMmJOaGdkTDFVS2pVYU5OTGUxeW9ySzFteFlnVmxaV1hNbmoxYlp4N2RzMmRQTGx5NFFFSkNBcnQzNytiSko1OFUxcFdWbGZINTU1K2pWcXZ4OVBSaytQRGhEQnc0RUJjWEZ5SG9iUTFxdFpyTm16ZWpWQ3FaTm0yYVZjSE1CMzE4SDMzMFVTb3FLdGkrZlRzN2R1ekEzOStmTGwyNjhOVlhYeG5jWDV1TXZkT1N2aEtKaE9uVHArUHU3azUyZGpadDJyU3hhbjg3T3p1ZWZ2cHB2djMyV3padDJzU2JiNzU1WHhaZlBzalhqelZCZGEyVW96bU15YThaQ21ScnYrdU1GWllvbFVwVUt0VTk5VHg3a01lM2ZmdjJmUGJaWjViOW9TWll2bnc1VjY5ZXRjcmZUWHV0MUMvdWxjdmxPRGc0NlB5ZENvVUNsVXAxenpxaHpNM1R0Y1ZXcGhJeFRVbFJVUkdiTjIvbTh1WEx1THE2OHN3enp4QWVIbTV3MnoxNzluRHo1azFhdFdyRm5EbHo3b2tIMzltelp5MlcxTGJSTUd5UlhSczJiRFFabnA2ZWVIcDYwclZyVjJGWmFXa3BPVGs1WkdkbkN6LzEyN0pCOHlXZWxaVkZWbGFXem5LeFdJeWZuNTllZ2lvZ0lPQ3VkZms4aU9UbjV4dXNYcnBmYWRHNkhVL05Yb1NydXlldUhwNjRlWGpoN3VGTlJYa3AvM3ByRmdBekZyeUR1QWttSSthU1pXL05ISVdUaTV2UjdjeXR2NWRvZlg1cWF4UVU1dDhrc0dWYnZXMld2RDNiYUFkVXpyVkxBTFR0WU5wSG8xUmF5S2V2VDlkWkpwZFY4djZjOFhyYmZyWnFCNDVPenNpclpDVEhSd09hcE5qZlgzN0s1R3ZNV3ZReFhTT01TejcxaVJ4TGNkRXRhbXRyOUJKUUFIdTNyaVhyeW5rY25aeDU4YTEvNHVsdHZudmdSTXdlMUdxMVJuNjB6bnRVVmx6RTlBV2FSRUgramV0OC9lNXhXclY3aExZZE91dTlWekZSVzNCMTkrVHhhUzhDa0hZNnJrbVNVR3VYL2wzNFhTUVNFZGl5TGNFZHU5QzJZMWZhaDNiRHkvZjJoUG42NVF4T0hUMUFuNkZqYUJuY29kR3ZmYWNKREF6OG41RkkwSFlVWGI5K25lenNiTHAxNjZZWGhMT3pzOFBSMFZHUVBDc3VMaVlqSTRPV0xWdnE2UFRYcFg1MXFFS2hFRHBWUm84Mm5SeXVqMXd1WjhXS0ZaU1dsaElZR01qTW1UT0ZCMnkxV2sxVVZCVHQyclV6Mk8yaFZxdlpzR0VETjI3Y1lPellzVUlDcXJ5OEhIZDNkNTF0WlRJWk1URXhqQjA3OXI0TXhtbXJlK3RMRDJ1NWVmTW1JcEZJSndnamtVaDQ0WVVYK1BlLy84Mk5HemZZdEdrVHMyZlBSaTZYRzczR1ZTclZmWFg5R3dwZ3FOVnFQdjMwVTZSU0tRc1hMbXl3b2JWYXJTWWxKWVhLeWtvR0RCalFxUE5VS0JRa0p5Y1RGaFltQkh1U2s1T1J5V1MwYTllT2hRczF2b3J2dmZjZVNxV1NKVXVXTk9yMTZ0Ty9mMytLaTR0cDFhcVYxUjR4eHFpYmdMSVVVNEdrK2ttWDZ1cHFEaHc0UUo4K2ZYam1tV2VNN2pkMDZGQzh2YjNwMGFPSDNycVFrQkNHRGgxSzkrN2Q5ZVNhQ2dzTFdidDJyUkNNN2RXcmw5SFgyTDkvUDJWbFpSWjdmYTFmdjE3b2N0TlM5KytiTTJlTzBjRFJyVnUzaE9jSlkwaWxVcjc3N2p1a1VpbGR1M1pGcFZKeC9QaHhaREtaNEJHaXZSZkV4TVRRclZzM29YQkNyVllUSEJ6TW9FR0RDQXNMRTRMUWFyV2Fqejc2aUQ1OStqQnAwaVNML2s3UVhNZFpXVmwwNnRTSkRoMHMvdzUva01lMy92bVZsSlRRdkhsemk3b0s3eVpQUFBHRTFSMnNXb0tEZytuV3JSdG56NTRsS1NtSmlJaUlPM0NHRGVkQnYzN01CZC96OHZMNDhzc3ZFWXZGMU5iV01uandZS3MrbCtaWXZIaXh5ZUQra2lWTGpIWmgzdzBlOVBHdGowS2hhRkMza2ZiODZpYzQ4dlB6ZFFvKzl1M2JSLy8rL2ZuNDQ0K0ZmV0ppWWd4MmdSc3FjTGgyN1JxTEZpMjZaK045cjFHcjFSdzllcFNvcUNnVUNnVmhZV0ZNbVRMRmFHRmFXbG9haHc0ZHdzSEJnWmt6Wi9MbW0yODIrTFZIamh6SjQ0OC9ibkticEtRa3NyT3pEYTZycUtoZ3g0NGRCdGVOSDY4ZjY3QmhIYllrbEEwYk51NG8yc1JVM1llSXNySXluYVJVVGs0T3BhV0dPeUswd1psYnQyNlJscGFtczg3ZDNaMkFnQUQ4L1B6dzl2YkcyOXNiSHg4ZnZMMjk4ZlQwL0ovdW9NclB6MitVSWZlMjlkOFo3S3lwMjhsVXQydWl2RlRLcHd1bjYyMXZLZllPanZTSkhLdTN2TUpFcDh5ZFl1SnpyMkR2WUx4NnlkejYrcWlVU3RKT3g5T3NlVXVhdDJxYVRvK1NvbHRJN094eDl6VHNNWEE4ZWpjN052ekl1S2ZuTVBSeDA4bWV1dVJrV3BhRXFvdXhCL0g2MWUveEIzZWlxSllqa2RqaDR1WnVjQitBaXJJUzFHcTFYaGVVS2ZuRHc3dTNHbDFYTGEvaW0vY05TL2tFQnJYaHJYK3RBalJlVThjUDdzTEoyWVVQbDI4MjZoMTFZUHNHMUdvMUl5YzB6dXphME45VGQ1bW50eC92TDczdHY5T2o5MkJhdFh1RWxzRWRhUm5jQVNkbjR4cjRPWmtYT1I0ZFJXVjVLY0VkdTdCam83NDBaSDNKd0h2VkJRV2FKRlJkeWRhSEdhMjh3L0xseTRVSHJheXNMQndjSFBRU1RGb0pwZ01IRHBDUmtjSElrU01OQmdVTUVSMGRUV1ZsSlhaMmRsYkovaWdVQ2xhdlhzMk5HemZ3OVBSa3pwdzVPdFdjT1RrNUhEbHloT2pvYU1hT0hhdFRmYTVXcS9uMTExOUpTVW5oc2NjZUUzVFl6NTgvejZwVnF4Z3pab3dnYTFOYVdzcFBQLzFFYm00dWZuNStPcjQ2ZDR0OSsvYVpYTy91N282RGc0TkJxV0hRdkJmTm1qWFRTeHk0dUxnd2UvWnMxcTFieDVneFl3Qk5GMFZkeVRZdGI3enhCZ0VCQVhyZGNQZWJ6RWRHUmdaU3FaVEF3TUFHSjZCQTA2bTBhZE1tSEJ3YzZOdTNiNk9xWE0rY09jUG16WnM1ZE9nUTc3MzNIbXExbXVob1RhSERvRUdEaE8xVUtsV0RBc2FXWUM3SWNiK3haODhlcXFxcTlPU2xER0hxWGpOaHdnUzlaVVZGUlh6MzNYZklaRElrRWdsS3BkS2k2OWpVTm1LeG1HKysrUWJRQkQrMUhRU3BxYW5JNVhKQmlRR2dTNWN1UmhNV2l4WXR3c3ZMeTJUQ3p0M2RYZWdRU0V0TDAzdm1FSWxFT0RrNTRldnJTMUZSRWIvKytpdHZ2LzAyb0huV2VmMzExL1dPS1pQSnFLNnVKaWZIT3VsamJaQnoyTEJoWnJiVTVVRWVYMHZPb1RHVWxKUVk3QzQyaGFYMzRUZmZmTk9nN0pNaElpTWpPWHYyTERFeE1mZGRFdXBodW43cW8xQW8rT1dYWDFDcFZFeWJObzMwOUhTT0hEbUNyNjh2UTRib0Y3Slp3dTdkdTZtdDFWVWxNQlc4cnFpb0FOQmJmN2VDMmcvVCtDWW5KN05seXhiNjlPbkQ0TUdETGZMZzFLTDFsS3NiSjFLcjFYejk5ZGM2YzlFVEowNlFtNXZMNk5HalVhdlZ4TVRFb0ZhcmRlN0xpWW1KU0tWU0hZayswQ1RabWpWclpyVGo1MEdrL2xqZHVuVkxXTmF4WTBkZWZ2bGxZVjFoWVNHYk4yL215cFVydUxtNU1XUEdESlBYMU5XclYvblBmLzZEV3ExbTh1VEorUHY3RzFRZ3NCUkw1cW5wNmVsR3BUSzFSWEtHc0NXaEdzLy9ib1RXaGcwYjl3d1BEdys5aDBWdGxYQitmcjdPVDJGaG9WRXBsL0x5Y3NyTHk3bDgrYkxlT3BGSWhJZUhoNUNjcXArazh2YjJ4c25KNmI2c3ZtNEtpb3VMRzFXWjYrN2xveU5icCswS01TWmxKeEtKY1hVM3IzbGZXbXc0bUhlM3NjUVg2cmZWcGg5c1RLMnZHOURmOFAzbnBKNDhTcy8rdzRSdW1zYXk3NC8xSk1WSDAydlFLSjU2OFEwQTNsdjZDeEtKQkVXMW5KaW9MWWhFSXJwRTlOUGJkLzY3WHdvVDhOVmZ2MC9SclZ4aFhXSGVEUUNEUGtlKy9zMTU2UzE5R1lRdjErc0hjcXRrRlh3NDczWjFvYUphenBHOWZ3RHcySlRuOVNUczZ2TCtuUEZVeTZ1d3M3dTdjaFZ4QjNaU1VWN0tvTkVUalNhZzhtOW1rWkp3aEtDMklYVHMydFBvZFdUSUUwcjdmKzIxVWJjelMvdTVxTHZNdzhzSGtWaU1XQ3hHcFZJeDQrVjNMZTRFdkhaSjQ4SFRxdjBqT0x1NTYzeHVheFNLL3lZeDdlNkpiS1FoZkgxOUxmSTJlVmdvTGk0bU16T1Q4UEJ3SEJ3YytPNjc3MHhXejJaa1pDQVdpeTJ1aUM4cEtSR0M4ZFpRWFYzTnFsV3JCTW1NbDE5K1dlL0J2bFdyVnJ6MjJtdXNXcldLM2J0M1UxaFl5TFJwMDZpcXFtTHo1czJrcGFVeFpNZ1ErdlRwUTBGQkFTVWxKYXhidHc1SFIwZENRME1CVFJmWXp6Ly9UR2xwS1NOR2pOQUpKRnZLenAwN2lZdUxZL0Rnd1ExT0JKaExRbW05TVBQeTh2VFdGUlFVSUpQSmpBYTlnNEtDZVBmZGQwMG1QMVFxbFNiaGZnL2tScXdsUGo0ZWdINzk5TDlUck1IQndZRWVQWHB3OHVSSnpwNDlxMlB3YlMxYUtTRnR0ZlgxNjljcEtDaWdXYk5tT3NFT3BWSjV6MlJ4ck9HWFgzNHhHQkNwRytqUjBwREs2c3JLU280ZVBjcWpqejVxMG4vRVZGRFEwRHJ0dld2Nzl1MlVsSlF3WWNJRTR1UGp1WFhybG81a1hYMmlvNk9wcUtnd3VVM2R6OCtBQVFPRTdybHIxNjRobDh1WlByM2h4VS8xc2JlM1o4S0VDWlNVbE9EdTdpNzRDcm02dXVMcTZvcUxpNHR3UG12WHJ1WENoUXZrNXVZaUVvbU1QcWRvWlN1dDhiWEl6YzBsT3pzYkx5OHZxN3FnSHZUeE5ZVXA3eDV0ZDVxcGJUcDI3TWpvMGFNdGtsZ3FLaW9TNXNqbXV1ZTBXQ092MXE1ZE8zeDlmY25KeVNFdkwrKytVYTE0bUs4Zm1Vd21GTmVFaDRmVHAwOGZldlRvUVdGaElkdTJiVU11bDF2ZE1RNFFHeHVMUXFIUWV5MXpmb24xMTkrTm9QYkROcjVsWldXSXhXSmlZMk01ZXZRbzNicDFZL2p3NFViVkF1cWl2Vi9YVFVLVmxKUlFVMU5EczJiTnVIanhJcUNSSi96amp6OFlNR0FBSFR0MkpEWTJGaGNYRjUxbm10V2pBQUFnQUVsRVFWU0VVM3A2T2hVVkZYcEpxTC8rK291V0xWdnFMYitUV0ZPOFpHaGVZWWk2bmU5MTc1KzNidDFDSXBFSXp3aGE1WUQ2M1UvaDRlRk1tVExGcEplWFdxMW0wNlpOS0JRS3hvMGJKeVFDNy9Ubll1Yk1tUWFsaysrMlhPSC9JcllrbEEwYk51NExuSnljYU4yNnRkN2tvYmEybHFLaUlpRXBwVTFVM2JwMXk2aldQMmkrMEVwTFN5a3RMZVhhdFd0R1g5UEx5d3NQRHcvYzNOeHdkWFhWZStqVUd0eldmZmg4RUtpdXJtNlFySXVXRWVPbk0yTDg3WWQ3YlFEZG1BU2RtNGNYaXovVDc3YW9qeVhKbjd1Sk9YOG9hekVrYzlldDEwQlNUeDRsSmZFSVQweWZaN1I3eVZMa1ZUSlNFbzZnVWlwMWp1WGpGd0RBcnMwcktTdlJCUFNYL0cyMndXTjgrTzBtQUlwdTVSbzhaMk55ZlEwbGR1OGZWSlNYNHVIbHc4QlJwcXRiYjFlbzZUN1VXOUtwbzcyK0ZuLzJFeTFhVzE2dEw2K1NjV2puSmlRU080YU1NVzVFZW1DYnRndnFXY1JpaWNGa21qRlBxUHJiZnJoOGsvRDcyODgvaGtxbDBsbW14Y3VuR2RMQ2ZNNGt4Tkt6di9tcTZNd0xhYVNkMWdTTU8zYnRTVkNiRUI0ZGVMdGI1WGowYnY1WSt5MCt6UUx2RzBsSloyZG52UWY1aDVta3BDVFVhclZSR1pMaTRtSU9IRGdnL1AvYXRXczRPRGdRRlJWbDhyaFRwa3hCTEJiejU1OS9XdjErbHBXVnNXclZLckt6czNGM2QyZisvUGtFQkFRWTNMWjE2OVlzV3JTSW4zNzZpWXNYTDFKY1hFeENRb0xRT1JBYkcwdHNiS3l3dll1TEN3c1dMS0JseTVhbzFXcisvUE5QNUhJNXp6MzNuTUh1SUVzNGV2UW9OVFUxSERseXBNRkpLRU9CL1BvUDVVRkJRU1FtSmlLVHlYQnh1ZDE5ZU9YS0ZVRGpVV0FNYzNNR2JRWDEvWlNFTWhiSTFYYUR4Y2JHRWhjWFovVnh4V0t4ME8zVnExY3ZUcDQ4U1VKQ1FvT1RVUG41K1Z5K2ZCbUpSQ0tZVzdkdDI1WlBQLzFVQ0U1cHFhMnRiUkl6ODMvOTYxOTZDY21tbE5ucDJMR2pYdGRoVmxZV3pzN09UVkpON2VycVNrUkVoTkVLOWY3OSt3dmRsM1dEUzZhb0t5TTVaY29VSG5ua0VRWU9IQ2drTFUxMThwdzRjWUtLaWdxcnUzM3VKSWFNMGcweGNlSkVWQ29WUGo0K3VMcTZDcEtwZGF1djVYSTVodzhmQnJBcTBaQ2VuZzZnSTIxdUNRLzYrQzVkdXBUcjE2L3JMTk4rdml5Ukt6VzFUVUJBQU83dTdtYURpdG5aMlRxZEZ5cVZpdW5UcCt2SmpqV1dybDI3RWhzYlMzcDYrbjJUaEhyUXJ4OWpYTHAwaVUyYk5sRmNYRXhRVUJBelptaFVESnljbkZpd1lBRS8vUEFEZS9mdTVmcjE2eno5OU5ONGVKZ3ZxTlR5NVpkZjZ2emZYUEJhNnpGNEwrVFpIcmJ4SFRKa0NQMzY5U011TG82WW1CaFNVbEpJU1VtaFE0Y09qQnc1a280ZE94cmQxOURjcTZDZ0FOQk50UFRwMDRmZHUzZHordlJwT25Ub2dGd3UxeXNva012bGV2R1cydHBhMUdyMVhTOStxWjlrTjljRnJsUXFVYXZWQnBXREZBb0ZKU1VsT3NYYWRhL3JSWXNXNGV2cnE3T3NxS2lJalJzM2N2WHFWZHpkM1huMjJXZnAzcjI3MmZNV2lVUk1uRGlSSzFldW9GUXErZTIzMzh6dVk0b25uM3l5VVRFd0czY2VXeExLaGcwYjl6VjJkbmFDQjFSZDFHbzFaV1ZsNU9mbkk1VktLU2twb2JpNEdLbFVTbkZ4TWNYRnhVSXcyeGh5dVp5OHZEeURWYzcxRVlsRXVMaTRHRXhRdWJtNTRlVGtoS09qbzhFZkJ3Y0g3TzN0NzJyWGxhRkprUTE5bWpvSWJ5akoxcTNYUUZ6ZFBha3NMK1ZFeko1R3k3Z2xINCtoUmxHTldDeW1iNlJ1OERYcnlubU8vclVOTzNzSGVnOFpqWWpiMTV5OFNzYnB1SVBZT3pqcWRmcVlTL0EwSm5sWVhKaFA5SzVmQVJqejFBdG1wUXpWV3ExdUsrVTAxV3ExOEx1MUh6VkhKMmM2ZE9uSnRVdnAvSE9SL3ZqTWUrZGZlSGo3a1pJUVM0dlc3ZWpTc3g4aWtVandmYXFMTVU4b1E5dGFRbGkvU0tKMy9jcW1ILzlGMUsrcmpIWnBBU2prY3FHcnFuMm5IZ1MxQ2RIYjVselM4UWFkeDUzRXljbkpaRkhCdzRSYXJTWStQaDRQRHcraE02ZytGUlVWd2tPOEZybGNycmVzUGhNblR1VHMyYk9rcHFiaTRlRmgwSC9SR0V1WExoVTZhT2ZQbjIrMit0dlgxNWZYWG5zTjBIUTNEeHMyaktDZ0lBSURBM0YxZFNVOVBaMHRXN1lJQ1NpdEpLQklKR0xPbkRsVVZWV1pyTVkxeDlDaFE0bVBqOWVSWGJzVHRHN2Rtb1NFQkRJek0zVzZuaTVjdUFCZ1ZhZENmYlRYL1AzVXBXTXUyTnZRanNXNmdaQU9IVHJnNWVYRitmUG5LUzB0MWZORXN3UnRJcXhuejU0NlhtTXVMaTQ2eVVLRlF0Rmt3U0JmWDEraGdycHV0MFJUMGFkUEh4MHBvS1ZMbHdJYW1UaHRjTEN4UFAzMDA1dzlleGFKUkVKaVlpSk9UazVDa0todW9MMStjTWtZZFlPWm5wNmVndWVkb2ZXV0hLTStsc3B0MWRUVVlHOXZiL0pZVXFsVWI3Mm5weWYvK01jL0xENGZMWFVEemIxNzkyYmZ2bjJzV0xIQzRMWXVMaTVXSmRzek16TUJ5K1NFNnZNZ2o2K1BqdzlWVlZXQS91ZkxWTkQrazA4K1FTcVZOanF3cjFLcDJMcDFLMzUrZnRUVTFGQlNVa0p3Y0REYnRtMWowYUpGVGZvTTE3WnRXMkpqWTQwV1NkNHJIdVRycHo2NXVibnMyN2VQbEpRVXhHSXhQajQrZ2svanBFbVRoS0xUaFFzWHNtSERCdExUMC9uc3M4OFlNV0lFZ3dZTmVpaWZvUittOFFWTlozVmtaQ1FEQnc0a0xpNk9nd2NQY3VuU0pTNWR1a1RidG0xWnNHQ0J3ZTkrUTNKOFdzblV1aDZmRGc0T0xGcTBpTURBUUtxcnExR3IxZHk0Y2NQZ09SdGExaEMvcXNaUWQ4eHUzTGpCOHVYTGFkKytQWTg4OGdpZE9uWFNTMUpwQzJ1Kyt1b3JuVzVPbFVyRnlwVXJBU3pxTE5OeTRzUUpybDY5Q21qVWluNysyYklZeTkvLy9uZEJJY2xRc1krMWpCa3p4cUxQYjM1K1BsOTg4WVhCZGNZNnhUNzY2Q09yT3B0dEdNYVdoTEpodzhZRGlVZ2tFdnltREtGV3F5a3ZMOWRKU3RYOXZiaTRXSGpZc1FTMVdrMWxaU1dWbFpVTlBsOWpDU29uSnljY0hCeHdkSFRFenM0T3NWaU1SQ0pCSkJJSnY5Zjl0KzVQM1dWMWYyOXNKNVE1bExXMU9rbUMwdUxDKzY3THlWTFVhaldiZjJxY1lia3BtVDA3TzN0NkRSckY0VDFiT1I0ZHhmQW5uclpZVnMwUWlZZjNBdEE1dkM5ZXZyZUR1TEtLY243NTdqTlVTaVVUbjN1VmZzTjBFMVJiZjlZOG9FZU9tNHFUaStHcWNKVlN5ZlVyR1RnNk90T2lqZkVLZjJ1b2tsWFFKcVFUS3BXU1J3ZU5vcmEyeHFUVW5sS3BxVkM3bTNKOElwR0laK2I5amJNbmo3Ri8rd1lLY25OMDVPb2NISjJFTHFnUjQyY0l3WWlxeWdxaW83Ym9IYSt5dkpUZFc5WUl2emVHVVJPZlJhVlVrcEo0aEpLaVc1VFZTYmJWUnl3VzQrWGJqQzdoL1JqejFBdDY2MlVWWlZ4S1Q5WmJybElxZVh2V21FYWQ1L2daOHhuMFdNTU1uaDBkSGFtdXJ1YXR0OTVxMURsWVNuME4vN3RKV2xvYVJVVkZEQnMyekdpRllxdFdyWVNBMnViTm0wbElTT0NOTjk2Z1RaczJKbzlkV2xvcVZCQSs5ZFJUckZtenh1THpLaTR1SmlRa2hGbXpaaGsxRGE2UE50RzFmdjE2Um8wYUpVaWdIVHQyakQvKytBTXZMeS9tejU5UGFXa3BYMy85TmErODhnb3VMaTdzMjdkUDhITnNhR0R2OGNjZnZ5dCtQQ0VobWtUdWhRc1hoQ1NVU3FYaXdvVUxCQVFFR0swVy92MzMzMm5WcWhXOWV2VXlPczdhT1lpenMvSEVjbDJzOVltcXJhMjFlSjh2dnZnQ1oyZG5nNEhjTDc3NGd2ejhmT2JObTBlblRwMnNPZ2REaUVRaUlpSWlPSFRvRUtkT25XTDQ4T0ZXN1Y5ZFhTMUk4ZFgxOHNqUHo5ZTc1clhGQ1VWRlJYcGRYdFpLcmN5Wk0wZjRYVnZSZnFmSXlzclM2UXFwckt4c2ttNHVpVVJDV0ZnWVlXRmhKQ1ltNHVIaDBhU1Nkdlc1MDNKYng0NGRJeTB0allLQ0FqNzg4RU1pSXlQSnk4c2pJeU9EamgwN0VoUVVaSEMva3BJU2twT1RqYjZucnE2dVJoUGM5V1U4SDN2c01WcTBhRUZtWmlZMU5UVTY1Kzd0N1UzUG5qMnRTclJxQTNBTjZaQjVrTWYzK2VlZkYzNi8wNTh2UThURXhKQ1ZsY1h6enovUHJsMjdBQmc3ZGl6ZmYvODljWEZ4ZWdIMnhxQWQyL3o4L0NZN1psUHdJRjgvb0VrdXBLZW5FeDhmejRVTEYxQ3IxYlJ1M1pwcDA2Ymg3Ky9QdG0zYmlJK1A1K0xGaTB5Yk5vMXUzYnJoN096TVN5KzlSSHg4UER0MzdtVDM3dDBjT25TSWlJZ0lIbjMwVWRxMmJXdlZQS1d5c3RLbzFHOURZd2hOeFlNK3ZzYXd0N2RuNk5DaDlPL2ZuOWpZV0tLam8vSHg4VEZhZkdJb0NaV2RuWTJycXl0ZVhsNDYyOWE5RDFzcnJkY1kvOHpHNHVmbng5U3BVMGxKU1NFcUtvcHQyN2JoNit0THYzNzlCRTh3dVZ5T1JDTFJreE9OajQvbi9QbnpUSmt5eGFwT2ZUYzNOeUhSVlZKU2drS2gwSlB3czdlM0Y2VDd0TnZVSGFlNi9xaHF0WnJzN0d5ZFJKZzJpV3JJOTN6SmtpWGs1dVphZk4yNHVyb2E5SjJLaVluQnhjWEZvRmZ0dzVpY3ZoZllrbEEyYk5oNEtORjZRbmw0ZUJpVlVaREw1WlNVbEZCZVhrNUZSUVVWRlJWVVZsWWEvTDlNSnRQcHRMQVd0VnFOWEM2L3E5WCtkMExpUjZWVWNualBWcVFGZVV5WmZUdTRKWlpJOFBWdmJtSlBEY1prM2l4SllGa2FKUC95L3hudU9QSDFiOEc3LzE0SG9KT0VVYXRVSk1WYjc1OVNGMjBTeWxoeXAyL2tXR0wzL2s1WmNSRm5UeDJqUjUrR21lRG1abDhsTzFPalZUMXcxRVJoZVkyaW1wK1hma1J4WVQ3aC9TSnhjblpoeTZwL00yTDhkSHo5bTVPU2VJVEV3M3RwMXJ3bHcwejRNY21yWkh6LzZXSmF0RzVua2J5aUpiUm8zWjc1NzM2SnZFcEc5SzVmaVR1NGs1ZmYvemQrQVMzMHRxM3JxeUN4UW1NZjZuZENXUytkYVdmdlFIai9ZWVQzSDhaYk0wZnB5ZFY5OThrYmlDVVNMbWVjNFVwR0NnQ0R4MHdteGtBU1NsWlJibkI1UTdDemQyRGNNM01ZOTh3Yzh4dWJJU0YySDdXMXQ0TmtjUWQzRXRRbWhOYnRRMDFLVTVyemhBTndkbk0zdXM0Y2RuWjJUZDVWY0wraTlYekp5OHZUa1p3b0x5L1grZi9VcVZOUnE5VmtaR1RnNnVwcVVUWGlzV1BIcUt5c0pDSWlnbTdkdXBuY05pOHZqOTkvLzEzNGYyUmtKRTg4OFlURkQyOHFsWXBqeDQ2eFo4OGU1SEk1cnE2dVRKbzBpUjA3ZGhBYkcwdFFVQkJ6NTg3RjA5T1RvcUlpYnR5NHdTKy8vTUt6eno1TFNrb0s1ZVhsSkNjbk0zMzY5RWI1RnpZR2M1NVFvSkZ4OHZiMjV1elpzMHljT0JHUlNNU0ZDeGVReVdUMDc5L2Y0RDRxbFlwVHAwNXg3Tmd4MnJadGF6UVpxRTJHWHJ4NDBhQU1YdDNFeWRTcFV5M3lNOUZ5NjlZdFJDS1J4ZDFteHNiOTJyVnI1T2ZuNCtucHlTT1BQR0x4NjVzalBEeTh3VW1vNDhlUEk1ZkxDUWtKb1dYTDIvZWsydHBhbzRGclUrdWFHa3U5Rmt5eGQrOWVSQ0lSYXJXYWlvb0tQdnZzTXlJakl4azVjcVQ1blpzQVEwbTdodERVY2t6NStmbWtwS1JRV3FvcDd0RGV3N1QzeC9IangxTllXTWcvLy9sUFhGMWRqWHBLYUpNTVdqK3grcmk2dWhvTk9OYS9iMFJIUjV0OExXdlJlaHpWRDRZMkpmZnIrTjRyc3JPejJiTm5EKzNhdFNNOFBGeTRQanAwNkVEbnpwM1p0V3NYb2FHaFRmWmRwVTFLYXEvakI0Mzc4ZnFKalkxbDc5Njl3bk4yaXhZdEdEbHlKR0ZoWVVJU2FlclVxWFRzMkpITm16ZXplL2R1UWtOREJhV1NBUU1HMEtOSEQvYnYzOC94NDhlSmk0c2pMaTVPa0IrdSt4MnBWcXVOZm1lYVNrSTlLTnlQNDJzSkRnNE9qQnc1a2dFREJ1akZiRzdldklsYXJTWW9LRWdvRnFpYmhQTHg4VEU1YjNaMGRMeXIvazZOSVNzcmkrenNiTHAxNjBaRVJBVFYxZFdrcHFaeTh1UkpZZDZwTGRZMlZDQXhjT0JBMnJkdmI3VmF3WkFoUXhneVpBaEtwWklQUC95UWdJQUEzbnp6VFVEenZmYnh4eC9Udlh0M3dZZnAyMisvSlRNejAyQ3lzS2FtaHYvODV6K2twYVh4M0hQUEVSNGVUbTF0TFR0MzdxU2twSVFGQ3hib0pmbXNMV3B6YzNNeitMMGRFeE5qZEoyTnBzR1doTEpodzhiL0xFNU9UZ1FHQmxwVWJhaFNxWkRKWkVKeXF1NVBaV1VsMWRYVnlPVnlGQXFGenUvYWYrdFdSejdJTFB2b0ZXNW1YU1g0a2R0YTlRTkdQSW16cXh1UFRabGxkdjl0NjcvRDBkbkY3SFozbW4rdTJHWnd1U1crUTFvTWRZOFlPNjVmWUJBaG5jTzRsSjdNaVpnOURVNUNIZjFyT3dETld3VVQwdm0yOFhwTzVpVnlNaS9SdmxNUEpzOWF5SGVmdmtGZXpqVk94eDJrUisvQm5EMFZoNU96SzdNWGY0S2R2WEY1QUpINHZ4TzRPeUFkNmVqa3pLWDBKTXFLaTFqOTlmc3MvUHR5WE9vbExwUjFFaVRXZGtLcGxMZTdXMFIzd0w5TnJWYWpWaXFKUDdoTFdEWis1c3Q2MTh4Yk0wZlJySGxMSVlHMTVPM1pGbnRzMWRZb3VISStsWktpQXZvTWJWeG5VbjJVeWxxT0g5eUZYMEFMQ3ZOdlVpMnZZcytXTlloRUl1YTlzOFNrTktVNVQ3aW00bTdwNUd2bGUrNEZXcSttYytmTzZTeXZxcXJTa2R1Yk9uVXEyZG5abEpXVkVSRVJZZEhEVmUvZXZUbHo1b3hKNlM2NVhNNkJBd2M0ZlBpd1R1TFBtb2V0aXhjdnNtM2JObkp6YzJuZHVqVWpSNDZrZWZQbWdrZFVwMDZkbUR4NU1qVTFOZVRrNU9EZzRJQ2ZueDhaR1JtY1BuMmE5OTkvbnoxNzluRHMyREcrL1BKTEprK2ViTERpOEU1amFhQ29XN2R1SERseWhNdVhMOU9oUXdlaEM4ZVlwMWRtWmlaeXVaeWdvQ0FDQWdMTUpqK01GYWdvbFVwaDMrcnFhcXM2ZHhZdFdvUkVJbW0wc1hMZHY3VXBmVEZidG15SnI2OHZ1Ym01M0xoeHcyakhTbjFVS2hWSGpod0IwRXRlQlFVRjZkMURVbE5UK2Zubm4rbmJ0eTlQUC8xMDA1eThHWnljbkhTa0c0MmhUVWpYNStyVnEyUmtaQkFlSGs1eWNyTGdYN3A3OTI2cXFxcE1WbzZiWTlNbVhkL0Jzckl5bldYYSswRGRhNjh4UkVjYkwvQ1J5V1JtdDlIU3UzZHZWcTllclNkZk5tSENCTHAyN2FxVEhQRHo4eU1vS0lqMDlIU3FxcXIwT2cwVkNnVUpDUW5ZMjl2VHUzZHZnNjlYVTFNanlBcVpZK2ZPbmZqNyt4dThoeFVVRlBEWFgzOHhmdng0SGRsSVk5VFcxZ3IzNVlaSVNEN0k0MnRwQjI1VFUxbFp5ZHExYXhHSlJBYS9PeWRObXNTU0pVdFl2MzQ5cjcvK3VrSC9GR3ZSanExV0x2UnV5cldiNGtHK2ZqcDM3c3p1M2J2cDBhTUgvZnYzTjFvMEVSb2F5dUxGaTNGMGROVHJBSEZ6YzJQU3BFbU1IajJhaElRRWtwS1NtRFp0bXM1M245Wkh4MWlocHlXZVVQZUtCM2w4cmJrL2FDVjVDd29LU0U1T0ppa3BpYnk4UEo1NjZpbUNnb0tFUkV6ZDhYL2lpU2RNSHJPaFkzY3YvTDlPblRyRmtTTkgrUDMzM3drT0RxWm56NTZFaFlYcEZGMW9iU3VNU2N2VmxTVzBsdlQwZEdReW1VNkNNVHM3RzBDUTVnYk52RmFyNUZPWHlzcEtWcTFheGJWcjEramN1Yk13bjdLenMyUHUzTGtzWGJxVUgzLzhrVm16WnVuTXRiVEhzYlJvZk1lT0hVYlhWVlJVR0Z3dmtVZ1lOMjZjUmNlM1lSeGJFc3FHRFJzMkxFQXNGZ3YrVHcxQnBWSlJYVjJ0bDZ5cS82TlNxVkFxbGFoVUtwMGY3VEx0djJxMVdtK1o5bmUxV3MzRml4ZFJLcFdON29aU1ZNdDF1b1J1WmwybFU0L2VPbDBaRTU5LzFlTGpHZHYyMHhWL0dseGVrSHVENVIrL2hsZ2k0UjgvYkRWNTdBL25hYVRBWHYvSC8rRVhxQi9RRW92dnJmbDd4SUFSWEVwUDV2SzVNMGdMOGdTcE4wc3BMNVdTRkhjSWdFR2pkV1hQZ2gvcHlvTDN2aVFncUMxT3ppNHMvdXduVWs0Y1p0c3ZQNUI4UEVhelRjY3VPRG1ia2ZQNTc3ek5tbURqcHd2MXBSelU2RThBUlNJUk0xNStqMi9lWDBCaDNnMys4MytmTVBmdGYrbElFOVlOaXR2OTkrSGd2WmVlUkZGdFhRZmhWLy92SmF1MnR5VDUrTm1xMjVQUjFWKy9UL2FWQ3hhOVQrWVNOL2szczRRSjh3ZnpKbEZib3lBd3FJMlFoRnJ5OW15enIySEo2NTZJMllPME1KL0hwc3hpMysvcmNIUnladktzaGF4YjlqRnJ2djZBMXo3K0ZsOS8vZTYwdTBGdGJlMGQ2ZHk4SDVrN2Q2N2VNbU5tMXRvSDN0T25UeHNOV0d0WnRtd1p6Wm8xNDdYWFhqTVl2SlRKWk1UR3hoSWJHNHRjTGtjc0Z0Ty9mMyt6UGxQMStlV1hYemg5K2pRaElTRzgvUExMZ3Zuejh1WExoYUJ0UmtZRy8vem5QNFY5N08zdEJmblpxS2dvT25mdXpLUkprK2pkdXpjYk4yNWs4K2JObEplWEN4SWhkd3REd1FGREhTeTllL2ZteUpFakhEbHlCRDgvUDFKU1VnZ09Ealphd0pLYW1nb2crTUFZQzBKb3BSWUJuZmZ5ZmtJYk9EaDA2QkNIRGgyeWVuOVRBWmdlUFhvUUhSMU5VbEtTeFVtbzA2ZFBJNVZLYWRHaWhVWFNnRGR1M0FBMGZnOWEzNkE3alllSGgxRHBhd3BEbjJtdEw0MUlKR0w0OE9Fa0p5ZGpaMmZIdkhueitQNzc3NG1PamthbFVqRmh3b1FHblpzMnFhaEZMcGZyTE5OV2Vwc0twTmJGWE1mWHpwMDd6UjdEa20wZWVlUVI1SEk1QVFFQjlPblRoNk5IajFKY1hNelFvVU1OYmo5Z3dBQisrKzAzamg0OXlxaFJ1cDMyc2JHeFFnVytNVG0rNHVKaWxpOWZidmE4akNHVlN0bS9meitKaVltb1ZDcnM3T3lzVG9JMkpESHhJSSt2SmM5WHBzN0gwRHB6QVdDbFVzbWFOV3VRU3FVODhjUVRCdS9wZm41K2pCMDdsaDA3ZHJCNTgyYWVmZmJaSmswYTNTOEpLSGl3cjUrZ29DQSsrK3d6dlh2ODFhdFhxYTZ1cGxPblRoUVVGUERqanovU3ZuMTdrOFU2U3FXU1ljT0dHZXpTMGNyb0d2TDcrZXFycjB3K0Z6UzJLS1N4UE1qamEybjhwYUNnZ0pTVUZKS1RrNFh2ZjlESTZtbjl4UTBsb1N6RldBZDhmWktUazYyeWZXaEtKazZjeUtPUFBrcHFhaW9wS1NuOC92dnYvUG5ubjR3ZlAxNlFNTmJLL1ZvNjk3S0dvMGVQSWhLSkNBc0xFNVpsWkdRQTBMNzliYWwvUTlZUjE2NWRZOE9HRFJRV0Z0SzdkMitlZnZwcG5jOVVzMmJOZVBIRkYxbTVjaVdyVjYvbXNjY2VZOVNvVVloRUltRThMWlZjajRtSk1icE9KcE1aWE8vczdHeExRalVCdGlTVURSczJiTndGeEdJeHpzN09GbnMvTkpaMzMzMVhrRWhxQ0xuWlZ6a1J2WWZUOFllUXkyNXJXTTk3NTE5MDZOS1Q3ejU5ZzJzWDB4dDludHJndjdPTDRjbWx0alBId2RISjZEYjFjWFJ5c1hqYnUwbTNYZ1A1WTkxeWFoVFZuRHp5RjZNblAyOStwem9jMjcrRDJ0b2FQTHg4aUJpZ0wxL1VKdVMyUG5MUnJadWNTWWhGVmxHR3U2YzNFanQ3THFVbjg2KzNaakgwOGFrTUhUc0Zld2REWnEyYWladEVZdm5FdkxTNDBPSnQzVDI5ZWZiVjkxanh4ZHRjUHBmQ2pvMC9NZkc1VjRUMXRZM29oR29zWDc4emg3d2J0ejA0Q25KemRHUWk2eWFxWk9WbE9MdHFxcHExM2s5MXFlc0pwYVZENXpBNmRvc0FvS0tzaFAzYmZ1SDhtVVNraGJjOUFXcHJGUGo0QmRDdVUzZWQ4MmdzMWZJcURtemJnTVRPanQ2RFI3UHY5M1VBZE9uWmo3SFRYdVQ0b1NnYy81dWczTC90RjdyMDdFZFFteENqeDh1N2NaMExLU2NaTW5aS284OE5OQThpRGFuNmZ0ang5L2MzK2NDYm01dExabWFtVGpERXc4UEQ0TGFyVjY4V2trU2hvYUdNSHorZWdJQUFxNU5RL2ZyMVkrREFnUVFIQitzc2YrMjExMUFvRkVJaVdTd1c4ODQ3N3hBWUdDaG92T2ZsNVpHWm1TbWNZOHVXTFhucnJiZElURXcwMmxWMFA5Q3laVXVDZzROSlMwdWpzcklTbFVwbFVrTHU3Tm16Z0VaeXpoZzFOVFdrcGFYaDdPeE1kWFUxQnc4ZXZDK1RVRDQrUGxSWFYxdTFUM0Z4c1VYZDM5MjdkeWM2T3ByVTFGU3pWY2lncVc0OWVQQWdBS05Iajdib1hDNWN1QUJva2xDYk5tM1M4WjI1RTd6d3dnc1czOHNNYlh2bzBDRnljM09KaUlqUWtScDBkSFJrM3J4NUxGdTJqSXFLaWdiTFE5Y055aHRMZmpjRmJkcTB3Y1BEZzFkZnRieEl5Unh6NXN3UlBOaE9uRGhoY3R0ZXZYcXhlL2R1WW1KaTZOdTNyM0RQS1NnbzRNQ0JBemc3TzV0TWV2djYrdkxTUzRhTFdaWXNNZTRoZXVQR0RRNGZQa3hTVWhKS3BSSTNOemVHRFJ0bXNaK1ExaGRXVzdobTdUUERnenkrbGlLUlNJeDY4V2twS2lveUsvR3JVcWxZdjM0OVY2OWVwVk9uVGlabHdZWU9IY3I1OCtjNWZmbzA3dTd1RFU0Q2E5RjJ2dDV2ODU0SC9mcXh0N2ZuM0xsem5EaHhndUhEaDlPbVRSdCsvZlZYYnQyNnhiSmx5L0R3OE1EZjM1K1RKMCtTbjUvUG5EbHo5RG9VangwN3hvNGRPNWd6WjQ3QjcrU0tpZ29BSVNuU1VPblZ6cDA3R3l4S3VwTTg2T05yakpzM2J3b0psOXpjWEdGNVlHQWdZV0ZoaEllSEN3a290VnBOYlcwdElwR29RY1Z2OVpPWHYvNzZLNFdGaFN4WXNFRG5lSmN2WDc1blNTaVJTRVRyMXExcDNibzE0OGFOSXlzcmk5T25UK3ZZVTJqVkdMUytwdzJsdXJxYTQ4ZVBBNXI3WkVwS0NwY3VYYUpYcjE1Q2g3SlNxZVRzMmJPNHVMam9TSXZMNVhMaCthV21wb1k5ZS9adytQQmh4R0l4a3laTll2RGd3UVpmczMzNzlpeGN1SkFWSzFhd2QrOWVMbHk0d0ZOUFBTWGNUeTJkc3hvclVqRDIyZmprazArc25nL2JNSXd0Q1dYRGhnMGJEeUZPVGs2TlNrTHQyZkl6R1NtYTZxakFsbTNKeTdrR1FJY3Vtc3B1Yjc4QUtzdE5hNWxiNGlOamptcHR4Wm5qM1RHQ3RNU2JxcUU0T2puVHBXZGZ6cHlJSmZISVg0eWE5SnpGK3lxcTVjUWYwc2pBRFJ3MUFZa1JPWkRybDg5eDdNQk9VazRjUnFWU0VkWjNLSk9lZnhWN0IwZGk5LzVCVE5RVy92cGpQU2RpZHZPM0wxYnB2NDVDTTdteU4xRGhad3hEWFVSVnNncWhNNjArN1VPN00vekpaeml3ZlNOeEIzYlFKcVFUUGZ0ckh2NTE1UGorS3h2NCtXcnpWWElBZjZ4ZHp2SG9LQUJhQm5mZzlYOThaMVdGcVk5L2M1UXFUZENpSURjSGlaMmQwSzJtcktraDY4b0ZXcmZYeUh1VWxVb0ZEelJMUGFFa0VvbVFoS3FXeXdSWlA0bWRIY3IvVm0yOTg5VmFnMTE4WUxsVXBLRnJPR3J6S2lyS1N1ZzFhQlFlM3JyQm04akhweExSZnpodTdwNWN1M1NPL1gvK1F2U3VMWHkwZkxPZVhDSm9FbWhMMzErQVVsbEw2L2FoT3RLY0RVVXVsOXZNWHRFOHFCVVdGbEpZV0lpUGo0L3dFR21Jb3FJaWxpNWRpbGdzWnRhc1dXYVBQVzNhTkhidTNNbklrU09GQjlHNkhtekdLQ3NyNDd2dnZpTThQSnd4WThZWWZXQVZpVVFHQTJwMVg4T1EvSzFFSXFGZnYzNW16K05lVUZSVUpBUTd4NHdad3c4Ly9NRFZxMWNKRGc2bWExZkQxMzFXVmhaU3FaUzJiZHNhbFRrQmlJdUxvN0t5a2tHREJpR1h5emw1OGlRcEtTbjA2TkhENkQ3M2doZGVlTUdxN1E4ZlBzeU9IVHV3czdQam1XZWVNYmx0bXpadGVPeXh4NndhLzhjZmY1eTB0RFM2ZCs5dWR0dWlvaUt1WDcrT201c2JmbjUrSkNjbkN6NGhUWTFLcGVMNjlldkMrTlhXMXBLWW1FaS9mdjEwdm9kdTNicUZVcW1rZWZQbWVtTjkvZnAxOXU3ZGk2T2pvOEdrbkt1cks2KysraXJ1N3U3M1ZmZUVJWUtEZy9IMTlXMjBOMHBkRHc1emlZZTYyTnZiTTNic1dMWnUzY3J2di8vTzdObXpxYW1wWWYzNjlTZ1VDbWJPbkNsSU5obENJcEZZSlVkVVVWRWgrRnVBSmtBOWRPaFFCZzhlYkxCandoUmVYbDVJcFZKS1NrcnVXdUdhdGR5SjhiVVVYMTlmczRGemM5SlpTcVdTRFJzMmtKcWFpcCtmSHpObnpqVDVtUktKUkR6MzNIUDgrOS8vNXZEaHc2alZhaVpNbU5EZ3oyRnhjVEZ3WjMyLzdtZnU1UFZ6NXN3WlVsTlREUWF3SFIwZG1UdDNMcHMzYitia3laTXNXN2FNaFFzWDR1bnBTVUZCZ1NEbHFWS3BXTHQyTGErLy9ycmVuS1dvcUFpNFBYYVJrWkVBcEtTa0lKVks2ZFNwazlFdTZacWFHbzRmUDQ1U3FiVHFmdmFnY2FmdkR5cVZpcXRYcjVLV2xzYlpzMmVGTVFHTmoyZDRlRGhoWVdFR3gwRmJJTk1VWGRGcXRaclUxTlFHSjdTYWt0TFNVcjcvL251VDIyaTdrZUQyZGJ4OSszYkJBODhZQ3hZc3dOdmJXMis1MXVlcHFxcUtpSWdJS2lvcTJMWnRHL2IyOWp6KytPUENkcjB5UHdNQUFDQUFTVVJCVkttcHFaU1hsek40OEdDZHJxYnE2bXJjM2QxUnE5VXNYNzZjN094c3hHSXhyVnUzcHJpNDJLUmNIbWl1czZ0WHIzTDE2bFhXckZrakZPNW9wUjZia3BxYUdzckt5a3pPRzJ4WWppMEpaY09HRFJzUElZNk9qZ1k5Sml5bFJadjJlUG42MDN2b1k3UUs3cWdYMko2eDRCM2g5NVNFV05ScUNPdXI2M1AwMXN4UmlNWGlSdm5JbEJZWEFPRGhaVHlZMTJoRUlpSEoxYjMzSU12M1UwUHF5YU5XdlZUUC9zTTVjeUtXVW1raEYxSlBXU3pKbDNCNEwxV1ZGVGk3dU5GL2hMNGZSR0xzUG1LaWZxTWdUNVA0Qys3WWxWR1RadEtoeSsxSy9CSGpwOU43OEdoMmIxbU5yTElDSnhmOUJHVlZaVG1Bd1hWTnlZZ0pNMGc3SFU5dWRpWi9yUDJXOXFIZDhmVHhvK2EvZmpsd1c0N1BFcXJsVlp4Sk9BeUF2WU1qT1ptWE9IWHNBTDBHV1o1VW5MMzRFK0gzdDJhT3dxZFpvSER0SmgrUFlmbkhyekgvM1M4SmJObVdxc29LL0FJMHlTSnpubENHOFBScFJxY2V2ZW5SZHdoZGUvYm5vd1dUVWFsVVJoTlFqVUhqUTdZYmljU080VThhRGdwckUxTW5vbmNERURGd2hNRUVGSUNiaHhmaC9TSTVkZXdBVWIrdTRyVy9mOXZvYzZ5cXFySTZVUGNnb2pVQ2xrcWxTS1ZTaW9xS0tDelVkQklXRkJUdzFsdHZDUjBPTTJiTXdNL1BqNFNFQlByMzc2L3o0RlpWVmNYS2xTdXBxS2pncWFlZW9uUG56Z1pmcnk0QkFRSE1tVFBIN0hiMXFheXM1TmF0V3h3L2Zwd3hZOGJ3eXkrL1dMVi9XVm1aUmZ1SXhXSm16SmhoOWZrMUZvVkNJWXlEOXFGY0twWHkzbnZ2VVZ0Ynk1ZGZmZ2xvZE93ZEhCeFFLQlI2WnNoMU9YWHFGR0M2QzZxZ29JQTllL1lnRm9zWk9uUW9JcEdJTTJmT3NHWExGbHExYW1VeWVYVzNVYXZWUkVkSEV4WVdaakpvcGxLcDJMWnRHMGVQSHNYVjFaV1hYbnBKcjF1dVBpS1J5S29ndEVna29udjM3aFlsb0VBanRhSldxNG1JaUdEWXNHRjgrZVdYN05temh4WXRXbGprMldRcE1wbU05ZXZYSXhLSm1EOS9QZ0MvL2ZZYmlZbUo1T1hsTVdtU3BpQWpQeitmYjc3NUJrZEhSeFl1WEtqall3U2FDbnlWU3NVVFR6eGhORGh0eUVUOFRuRHIxcTBHVi9nREhEOStYSkJ5YkF5Tk1ZTHYzNzgvSjA2Y0lEVTFsWDM3OXBHVmxVVk9UZzRSRVJGRVJFU1kzTGVxcW9xNHVEaUxYMHNtazVHWm1VbXJWcTBZUEhnd1BYdjJGSUtTaG55cFRCRVFFSUJVS2lVM043ZFJ2aHltZUJqR3Q2RW9GQXJXcmwxTFJrWUdibTV1eko4LzM2TEFvcXVySzNQbnp1WGJiNzhsTmphVzR1Smlac3lZMGFCdXByeThQQUNMUEludlIrN1g2NmVtcG9iVTFGUThQVDExWkwvcUloYUxtVDU5T25aMmRpaVZTcUZMY3RPbVRaU1ZsZkhPTys4d2FkSWt0bTdkeXVyVnExbThlTEhPOVpHZnIxRXZhTmFzR1hEYlI2bHYzNzU4KysyM1hMOStuVEZqeHVnVkVGVlVWTEI2OVdxVVNpVzlldlZpNHNTSmpmNzc3eFQzNi9ocXV4SFBuVHRIWmVWdGxaWm16Wm9SSGg1T2VIaTQyWHVtdHBPbEtaNDVjbkp5a01sa1J2M0g3aVlOOWZHcW04QXpkV3d0bVptWmdreWRRcUhBeDhlSHNXUEgwck5uVDFhc1dFRkpTUWtUSmt3UTVqQXFsWXEvL3ZvTGtVaWtvK3hRVTFORGJXMHRUazVPaUVRaWhnMGJSbVptSnQ3ZTN1ellzVU1vNkRESDRzV0x1WGp4SXFHaG9TUWxKUUdhNXc3dGE5ZlUxRFM0NHpRcks0dGR1M2JoNHVKQ1lXRWh0YlcxdEduVHBrSEhzcUdMTFFsbHc0WU5HdzhoM3Q3ZUZCWVdObGpyZDh4VGxsVS9sNWRLK2VXN3ozQng4OUJMUWpVRlJmbWF0bm92WC84bVA3WVdzVmhzY2JkTmZaNmU5emVydG4rays2TzRlL3JRdmxNM3ZIeWJXYnhmbGF3Q2V3ZEhCbzZlZ0pPei9zT3lsNjgvUmJkdUV0SzVCMFczOHZEMjgrZmtrYjg0ZWVRdnZXMDl2SDJaK3RLYkJsK25yRmd6R1hWenY3T0JMb25FanFmbi9vMmZ2bmliSjZiUHhkTkhFNHlycmRFa29UUkdwWlpQVVE3di9vMnF5Z3E4ZlAwWjg5UUxiUDVwQ1RzMi9FajdUajN3OFF0bzlQbDJqZWlQazdNTFIvYjl5YU9ETkZYMExkdDJhUER4N096c2VmR3RmNXJmc0FtNDlWL1BxZjRqbnpTWjVDb3ZMZWJNaWNPSVJDS0dQRGJaNURHSGozK0dwUGhEWEwrY1FkcXBPTG8rT3FCUjUxaFVWSFJmQmQ3dkZObloyWHp6elRjRzE5bloyUkVhR29xL3Z6LysvdjUwNnRTSlhidDJjZVRJRWVMajQzbm1tV2RvMWFxVlVLR2JuNS9Qc0dIREdEQ2djZSs5T2JRVjI5b3FTSFBlVlBXUnkrVVc3V050RWlvcUtvcTR1RGdHRHg3TW1ERmpMTnJueXBVclhMcDBpZkp5VGJMOWd3OCtFS1IxNmlJU2lRZ0pDUkU2eHRScU5SczJiRUNoVUdCdmIwOTBkRFFkT25RZ05EUlVaeitWU2tWeWNqSWlrY2hvUjFOWldSa3JWcXhBb1ZBd1lzUUlJYkV6YnR3NHRtM2J4ZzgvL01DcnI3NTYzMVRJSnlZbXNtdlhMcUtpb3VqZXZUdkRody9YQzY0cEZBcldyMTlQZW5vNi92Nyt6SjA3VnkvQmNyZkp6OC9uK1BIalNDUVNCZzhlaktlbkp6Tm56bVRGaWhWczJMQ0JOOTk4czBuTzhmcjE2NnhidDQ3aTRtS2g4ajQ2T3ByRXhFUzh2THgwSk44Q0FnSUlDd3NqSVNHQkgzLzhrVVdMRnVsSVFRMGFOSWpLeXNvNy9wbTJCRXNrendDelFhOGxTNVkwS0FEVVVCUDR1b2hFSW1iTm1zVy8vLzF2b1NJL0pDVEViSWNlUUhsNU9WdTNtdllocll1Ym14c3Z2ZlNTanR5UmxrOCsrWVRPblR0YjVCTUcwTFp0V3pJeU1yaDI3WnJnSzlmVVBHamptNStmM3lSekJLbFV5cG8xYTdoeDR3WXVMaTRzV0xEQXF2dEFZR0FnQ3hZczRJY2ZmaUExTlpXYk4yL3k3TFBQR2h4M1UyZ0RyT1lTOVlhNGVmTW0vdjcrMkJsUlJMZ2IzSy9YVDBwS0NuSzVuTDU5KzVydGJOUEtxbW0zS3k0dUZyN2pCd3dZd0xWcjF6aDU4aVQvK2M5L21EdDNybEFJcFBYU3FTdVhDcHI3KzRzdnZzaUtGU3Y0L3Z2dm1UeDVNcjE3OXdZMEhTaS8vZllieGNYRkRCa3l4R1FYblcxOGpZOXZabVltSjArZUJEUlN3ZHJFVS8yeE1JVjJUdHRRaisrNmFKTXhycTZ1Rm50TzNxbng5Zkh4TWV1QkI1bzUvTWFORzFHcFZFUkVSREI2OUdqOC9jM0hXRXBMUzFtelpnMVpXVm1BNW5vZk1XSUVFUkVSMU5UVXNHN2RPckt5c3VqZHU3ZU9WK1BSbzBmSnk4c2pQRHhjSittdWxTclVGbWhveHhKdWR4Zkd4TVN3WThjT2c1NnB1M2J0NHRDaFEzaDZlZ3J6TE8xbnM2QkFVOEJjVkZURVYxOTl4WVFKRXl6MjhxcUxyNjh2VjY1Y1FhVlNJUktKYU5PbVRhT2xXRzFvc0NXaGJOaXdZZU1oSkNBZ1FLald1cFBrMzlCTVJ2eU5TTzZwVkNxV3ZEM2I0THJ3dnBHTW1tVDZvZno2WlUzcmVQTlcxaitvV2NLbUgvL1ZwTWViWHFkRHpCQVNpUjN2ZmJOZThHTzZkZE95U3JGUkUyY3lZTVNUU0l6NEpIWHMycE4vL1BBN3pxNXV2RFZ6Rk1XRnhzZStXZk9Xakh2YWNFZEUvazNOZU43SnBKK1dvTFlodkw5c2cwNVNUVkd0NmQ0ejVGZGxqT3lyRjRqK3IvVGQwTEZUNk5sL0dDZVA3T1B5dVJUV2Z2TjNYdjdnNjBaN2hOazdPQkxXZHlnbll2WlFXYTZwc0FwK3BLdEJQeWd3N0FrVk1XQTRnUzNiTnZnY2pIMk96UEhvb0ZHY2lObkxZMlk4eUk0ZmlxSzJ0b2F1anc3QXYwVXJrOXMyQzJ4Smo3NURTWTZQWnUvdjYrZ1MwYjlSOGxCNWVYbUNYdnZEakorZkh4MDdkaVFnSUlDQWdBQWg0ZlR4eHgvajdlM05peSsrcUxQOXFGR2pLQ3NyNDh5Wk15eGR1cFNoUTRkU1dWbkp4WXNYQ1FzTHM4aEh4MUpVS3BWQlErMmJOMjhDQ0ErcGxqemthcm1UbmdPeHNiSFUxTlJ3K1BCaGk1TlFhV2xwUXREQXdjRUJMeTh2bmZFSUNBaGd5WklsZUh0N00zdjI3Yy9iOXUzYk9YLytQTjI3ZDJmbzBLRjgvLzMzckYyN2x2bno1K3NFRWRQUzBpZ3ZMNmR0MjdZR2swaTV1Ym1zV3JVS3FWUkt1M2J0ZE01NzhPREJYTDkrbmFTa0pKWXVYY3JzMmJQdmk0ckxIajE2VUZGUlFXeHNMQ2twS2FTa3BCQVNFc0x3NGNQcDFLa1RaV1ZsckZ5NWtweWNIRHAwNk1BTEw3eHd6K1ZLYW1wcTJMQmhBMHFsa3NHREJ3dkJ0TkRRVUNJakk0bU9qbWJkdW5XOC92cnJnQ1lvOWZubm54czhsckVxWVcwMTlmTGx5eEdMeFR6enpEUDA2ZE9IcEtRa2R1M2FoWk9URTNQbnp0WHphSnM2ZFNyRnhjVmN2SGlSRlN0V3NIRGhRcUVpdTNYcjFzeWFOY3ZxZTZteGM3Y0dxVlRLWDMvOUpTUm9MSkU4ZzRiN29kd3Rpb3FLY0hCd0VPUjVMSlhBTW5YZk12UTN1N2k0R0V4RTFOVFVVRlZWWmRWOHZHdlhydXpkdTVlMHREU2hpNjZ4UE1qakd4OGZ6L2J0MjNuMzNYY2JkWnowOUhRMmJ0eUlUQ2JEdzhPRGVmUG1OYWhRcjNYcjFyejY2cXVzWExtU3dzSkN2djMyVzhhTkcyZlNKN0F1YXJXYTlIU05wNjYxSFpuWjJkbDg5OTEzTkcvZW5CZGZmRkhQeitoTzhhQmNQMGVPSEFFd0tQR3FWcXQxN3ExMWY1Zkw1WlNXbHVwOGhxZE1tY0sxYTllNGR1MGErZm41TkcvZUhLVlN5WVVMRjdDM3R6ZVkrR2pmdmoyTEZ5OW03ZHExYk5xMGlaU1VGQndjSEVoT1RzYmQzWjA1YythWUhIUGIrSnFtVjY5ZXlPVnl3c1BEclU3OGF0RjZJVm5iaFJnY0hLd3pyenQ1OHFUUWVaT1VsTVRGaXhlSmpJeGs0TUNCT0RvNjZtMFA5MjU4UVZNQXRYdjNiaElTRWdUSnU5T25Ud3RlVVgzNzlpVThQTnhvMHREZDNaMlNraElDQXdNWk5Xb1U0ZUhoaUVRaUNnc0xXYjE2TlhsNWVYVHMySkZwMDZZSisrVG01aElWRldWUVlsajduV3lzUzdpNnVwcWpSNC9pNWVWbFVBYTh2THdja1Vpazh4NXF1K0MwaWJLU2toSVVDa1dEbFlGY1hWMzU1cHR2VUNxVmlFUWlnODlJTmhxR0xRbGx3NFlOR3c4aEFRRUI1T1RrM1BIWHliNnFNZjF1R1d6Y1VGM3JEVldmOGxLcHlXUExLc3E0a3BFQ1FIQ0hwcFBPcVV0U2ZIU1RIczljRWdxc1M3RFV4ZFZNZDVLejYrMUVpekU1T0hPZVYxY3lVZ0VJRExvN3djLzZYVjNXSnFHS0MvTlp2L3hUbExXMU5HL1ZqdjdEbjBBa0V2SE12UC9ITng4c0lEZjdLcXUvZXA4WDMvd1VGemNQOHdjMFFHNTJKaXFWa21GUFBNM0pJL3U1ZnZrYzdwN2V0RzRmeXYvOTQzV0QreGp5aEdvVjNMRlJTU2hqbnlOek9EbzU4L0lIWCtQb1pGd09xRnBleGJFREd1M3Q0VTg4YmRGeFJ6ejVER2VPeDVCLzR6cEo4WWVJR0dEYzVOMGNlWGw1dEdwbE92SDFNT0RpNHNMTEw3OXM4Zlp1Ym03TW1qV0wxTlJVdG03ZFNuUzA1bjdWdkhselpzeVkwV2hmR0xGWUxFak1uVHQzVHMvblNDYVRDZkp5ZDBvV3FxRU1IRGlRdUxnNEJnMnlYRUsxZCsvZWRPalFnWUNBQUh4OGZDeDYvL2J0MjBkc2JDeEJRVUdDOU5LVUtWUFlzbVVMUC8zMEU4OCsreXpkdW5VRE5NRlNRSzhMU3FWU2NlellNWGJ0MmtWTlRRMHRXN2JreFJkZjFQRVFFSWxFekpneEE0VkNRVnBhR3Q5Kyt5MURodzVsMUtoUlZ2dWxhYVZUbXNJM3lNbkppZUhEaHpOa3lCQVNFeE01ZVBBZ2x5OWY1dkxseTdSbzBRS1pURVpKU1FsOSt2Umg2dFNwOTl3WFFhVlNzV25USnJLenMvSDE5ZFh4SlFDTnA5VEZpeGNCaE1DRXRUSTJPVGs1bEpacVBERzl2THlZUFhzMlFVRkJuRHQzam8wYk55SVdpM254eFJkcDBhS0YzcjRTaVlUWnMyZXpiTmt5Y25KeVdMZHVIUys5OUpJUTNHaUlSRkJET29hMFNiVHE2bXEyYk5sQ1ltSWlTcVh5dnBhSXNvYUNnZ0wyN3QxTFVsSVNJcEdJUG4zNmtKR1JRVUpDQXRldlgyZnk1TWwwNk5Ed2J1YjZHUFBYazBvMTgxeERmaHJHQ0FvS0lpZ29pQnMzYm5EcDBxVUduZWVEUHI3YTkvT25uMzdpL1Buek9EZzRXT1JoYUlxaW9pSmtNaGtCQVFITW5UdTNVWjQ4TFZ1MkZKSU5VcW5Vckx4alhTNWV2RWhKU1FuQndjRldkMlA2Ky9zVEhCek0rZlBuV2JwMEtYUG56cjBqa240UDR2Vno2ZElsc3JLeWhNSVNMZHA3NnZYcjE0MG1MbzRkTzRaYXJkWkpTam82T2pKNzltd2NIQnlFYXlVOVBSMjVYRTduenAyTjNxc0RBd09aTUdFQ2E5ZXVGWktOZG5aMlRKMDYxV3pTMFRhK3B2SHo4ek43amtxbEVybGNqck96czA3U29LYW1ocFNVRkdFZUhSWVdadFZyYXhOMFNxV1MvZnYzczMvL2Zod2RIWmsvZno3WHIxOG5PanFhWGJ0MkVSMGRUV1JrSkpNbVRkSkw2Tnl0OGRXaVZxdkp6TXdrSVNHQnBLUWthbXBxOFBIeFlmcjA2WVNFaEhEejVrMk9IajNLcVZPbitQWFhYOW0yYlJzUkVSRU1HREJBTDBFdkZvdDU1WlZYOFBmMzE1bGJ4c2JHa3BlWFI5KytmWG5xcWFlRU9XQnBhU2tyVjY2a3BxYUdxVk9uNm5XeWFndDhERWtNSzVWSzRkNDZjK1pNZzhtZjR1SmkzTnpjZE5hMWF0VUtlM3Q3enA4L2oxd3VGenFpckgxK0NRb0swam5mZXoydmZSaXhKYUZzMkxCaDR5RWtNRENRRXlkTzNQSFhTWXJYVkpXbkpoNWh4UGpwdUhub1Z2Mkl4V0srWE44d1k5TG9xQzNVMXRiZzV1NUorODUzMXF5OXZxK1B0WmhMN3R5dkRCczNqY29LVFdkUGJuWW01MU1TQVRpd2ZTT0JyWUx4QzlBRTBjWTlNd2ZYQmlaeHJFRmVwYW1NMG5wMG1hSWdMNGRWUzk2bHBPZ1dqazdPUExmd0E4VC9uU2g2K3ZneGUvRW4vUFRGMjF5L25NSHlqeGN5YTlISFZpZUJMcDg3dy9wdlAySGt4R2NaL05na0hoMDhpb1NZUGJScTF4R1JTR1R3dXJIRUU2b2hXSHFOR3JvV3pYV0NIWStPUWxaUlJxZXdQclJxWjVtMmVVQlFHeDdwL2lqblUwNnkvODhOaFBlTkZONS9hN2x4NHdhOWV2VnEwTDcvQzNUdjNwMlFrQkIrLy8xM2twS1N5TXZMSXlvcWluSGp4alhhWERrME5KVFUxRlRXckZtRHQ3ZTNJQkdpVnFzcEtTa1JKRWFzZldDLzA0d2ZQMTd3WXJDVTVzMmJXL3d3cWxRcStmUFBQNG1MaThQUHo0OTU4K1lKQVlWKy9mcFJWbGJHM3IxNytmbm5ueGt5WkFoang0NWx6Smd4S0JRS0hjK2ljK2ZPc1h2M2JtN2N1QUZvS3Q5bnpweHBNTEdrVFZCb3ZaV2lvNk01Y2VJRWtaR1JqQnc1MHVCNXl1VnlsRXFsVHNCRkcvaHFTcDgxT3pzNyt2ZnZUOSsrZlRsMTZoUUhEaHdRdXVUczdlMHRxa3JPejgvbml5KytNTHVkc2VwcWMxWFhYMzMxRlJzM2J1VE1tVE00T2pyeXdnc3Y2QVdCSkJJSkw3MzBFcTZ1cnNKbng4L1BqdzgrK01EZ01RM0pBbWtsbTlxMGFjUHMyYk54Y1hFaEl5T0RuMy8rR2JWYXpheFpzMHdtRHB5Y25IanBwWmY0NXB0dk9IZnVISC8rK1NkVHBrd3grYmVad2xSM29ySDNURHMvTEMwdDVjU0pFM1R2M3AzUm8wZWJUSGdxRkFxZGErcjgrZk9BNlFETmdRTUhHaVE3Vk5mdlE0dE1Kc1BlM3A3cTZtckt5c29NM3Z1eXNyS0lqWTBsT1RrWmxVcUZ2NzgvVTZkT0pTUWtoTEt5TWpadDJzVDU4K2Y1L3Z2djZkQ2hBNUdSa1lTR2hwcXNjSmJMNVVna0V1enM3TGg4K1RLZ2EycnY2dXFLVkNvbFBUMWRKL2l0VkNvNWRPZ1FZSDBRTERJeWtnMGJOaEFURTlPZ0pOU0RPTDUxMTJtVGQrZlBuNmRObXpiTW5EbFRTQVEwMUs5bThPREJxTlZxK3ZidDIyQ1BrTHA0ZVhteGNPRkNpb3FLckpKUDFYYmphaVduck1IUjBaRTVjK1lJaVlQbHk1Y3pkKzdjQm5lRkdPTkJ2SDdhdFd2SDg4OC9yOWRkMHI1OWUzSnljdmkvLy9zL2c4VW5NcG1NaW9vS1JDS1JYakt4L3VmMjRNR0RBSHJ6VllWQ1FXWm1KdWZPblNNdExZMmlvaUpFSWhHaG9hRW9GQXF1WHIzS21qVnI4UEh4SVRRMGxKQ1FFRnExYW9XZm41L08rZGpHVjRPcCs0TWwrMzcwMFVlQVpnNmt2VmRYVlZVSmlleE9uVG9abFV3MmhyWW82L0RodzBpbFVrRzlvR1hMbGdRSEJ6Tmd3QURpNHVJNGVQQWdVVkZSSEQ1OG1CRWpSakJnd0FEaEhPN0crQllWRlhIMTZsVXVYYnJFK2ZQbkJYOGtWMWRYUm8wYXhaQWhRNFJ4Yk5HaUJkT21UZU9KSjU0Z1BqNmVZOGVPRVI4ZlQzeDhQRzNidG1YUW9FR0VoWVVKWTJ4SXNXTGl4SW0wYTlkT3h3ZFZLcFh5d3c4L1VGeGNMSFJZNWVYbDRlbnBpYU9qSStYbDVjSm5xYjY4ODgyYk45bXdZUU0zYjk1a3lKQWhSRVJFVUYxZGpVS2hFT2E1Mmc3Rit0K045dmIyOU96Wms0U0VCRFp2M294VUtrVWtFdWtWT1JZVkZabnRJTS9QejIrU0xuTWJockVsb1d6WXNHSGpJYVJWcTFiazVlVlpiWWhzRFRlenJwS2JmUldSU0VSWmlaVFZYNy9QM0xlL2FIREhTVjB1bjB2aHlMNC9BUmd3YW9KVi9rQTJMS2ZYNE5FQTFOYlc4TWU2NWFqVmFqeThmYmx4L1RMTFBueVpLYlBmSUt6dkVJYU9mZXF1bkU5RldRbUF5YTRkZ0pURUkyeGQvUTN5S2huMkRvNjg4TVluTkF2VWxjWm9FOUtKT1gvN25MVkwvMDVoL2syV2ZmZ0tveWJOWlBDWXlkZ1prVFVFS0N2UkJEOUtpZ3BZK2FWRy9zWFR4dysxV2szT1ZVMEYvYm5rQkJJTzc2WFBVTXRrd081bjVGVXlZcUorQTJEMHBPZXMybmZJbU1tY1R6bEowYTJibkk0L1JLOUIxaWRqWlRMWi8wd25WR053Y1hIaC83TjM1M0ZSMWZ2L3dGOW5Cb1poUjNZRkZkeFJjVU5NSmN0OXd5Vnp5VFRwUnBtVkxmZ3I3NjNiY3I5NXkrNnR2QmVyYXk1bFZ1WlNabG1LR29xNElJaUtHd2dDQ1lvSXlCTHJNQXpNek84UDdzd1ZtUmxtWUdCQVhzL0hvMGR5enVkOHptZm1uQm5sOHo3djl5Y3NMQXdCQVFIWXMyY1BqaDgvanRUVVZMejAwa3N0S3VteGFORWlpRVFpcEtXbGFTZitOTVJpTVhyMDZJSFpzMmQzaWpXN05CUUtCU0lqSTVHVGs0T3VYYnZpK2VlZmIxUldiZHEwYVJBRUFWRlJVWWlOallXSGh3ZENRa0x3OHNzdmE5dmN1blVMWDN6eEJWUXFGU1FTQ1VKRFEvSFFRdzhaekZBU2lVU1lQMzgrK3ZYcmh4OSsrQUhsNWVVRzYvV25wYVZoMjdadEFLQ2Q3S21ycXdPQVZpbm5KeEtKTUdyVUtJd2NPUkxuejUvSGI3Lzloc0xDUXV6ZXZSdUhEeC9HNU1tVDhlQ0REK284MXNyS3lxaTFCNW9yTXpNVGx5NWRnclcxdFhaeVNKZVdycmZWcTFjdnZQRENDL0R4OFlGRUlzSGx5NWZ4OWRkZlE2VlNZY21TSlEyQ2tQcTR1N3NqTEN3TW16WnR3cWxUcDlDMWE5YzJYUXZLeThzTGdpREEzOThmOCtiTk0rcjc5OTEzMzlVR2dvRDZ6d25RZUJMcGJwcUpKbk00Y3VTSTlpbDJBQTBtN280ZE80YkV4RVRrNWRXdkkrcmc0SURKa3lkajNMaHgyZ2swSnljblBQZmNjemg3OWl6Mjc5K1BqSXdNWkdSa3dNSEJBU3RYcnRRYktEcDA2QkJpWTJNYmJMdDdJZnF4WThjaU9qb2FXN1pzMFhtOG5aMmRkbTBZWXdVRkJTRTJOaFpYcjE1RlptYW16bkpFaG5URTY2dHg1c3daN1JvY2t5ZFB4b3daTXhvRUNZMVpyNmE0dUZpYkVYcTNoeDgyNzlxMVlySFlwTyswOVBSMHBLV2x3Yy9QejZqdkNYM25mUHp4eHlFV2l4RWZINC9ObXpmam5YZmVNVGxqMXBDT2VQK0l4ZUlHRStFYU0yYk1RRVZGQlZKU1VyU1pFWGNUQkFHZW5wNllNbVdLd1RXNkVoTVRjZlBtVGJpNXVXSElrQ0ZJU0VqQXpaczNjZXZXTGR5NmRVc2I0SEJ5Y3NMNDhlTXhac3dZN2FSOWRuWTJFaElTY1BueVplMGtQMUEvYWQ2bFN4ZUVoWVZwLzc3aTlXMFpKeWNuMk52Ym82cXFDZ3FGUWp0T29EN3Jac3lZTVpneVpZclJtZUpaV1ZtSWlvclNyZzFrYlcyTmlSTW5ZdHEwYVEyQzJkYlcxaGcvZmp6R2poMkwyTmhZeE1URTRPZWZmMFpjWEJ6ZWVPTU43WGRZYTEzZlM1Y3VZZmZ1M2RveWQ1cHpCUVFFWU9USWtSZ3laSWplaDliczdPd3dlZkprVEpnd0FVbEpTWWlKaWRFR2VxS2lvdkQ2NjYvclBWWWtFalg0M0tXbnArT2JiNzVCWldVbGhnNGRxaTFCL0k5L05GNyt3TjNkWGZzOW1KMmRqWmlZR0NRbkowTVFCTXlaTXdjVEowNEVBQlFWRmVHamp6NXFkTHl1U2dnelpzekFsU3RYY09sU2ZTV2RnSUNBUnV0L21acjlUdWJIV1QwaW92dVFsWlVWL1B6OGtKNmVidkxUUHNiNjVidlBBUUNUNWp5T3d2eGNYRHB6SEpIdnZJaEZ6N3lLUGkzSVhMcjVleHEyUmY0TktxVVM3dDQrbUJEYU5nR1F6cXF1Vm9GdlBuMFAyZWtwY1BmcWhsWHZmWTd6cDQ3Z2x4MmJzUDAvNytQMzFFdDRaTmtMRU90NW1zMmNXV0JaMTY0QTBGOTZzS1NvQVB1KzNZQ1VwSGh0dXorOThqZjQ5eCtzczMydkFZRjQ4WjEvNDV0UC9vNkMyemNSOWYxV3hNY2N3SlJIbnNDSWtJazZnMUhuNCtwL2FhcFYxRUJxYTRld2w5NUd2OEFnbkRzWmpkd2JtZkR2UHhoM2J1ZGd6OVpJbEpVVVlmSWpTenQwbmVpVXBIaFVWWlJoNktpSDRPdmYrSW5yR25uOTRyRzZmbUhyTzJnRXVuYnZoYnljNjBpN2RMWlpRYWowOUhUNCtmbFpkQkhtamlRNE9CaTlldlhDdDk5K2l5NWR1aGdNUVBYcDA2ZkpNaEtha24vMFB4S0pCRTVPVGdhemxvRDZOYnRjWFYyUmtaR2hNNERnNit1TDBOQlFGQlFVWU9iTW1TWUZQd0lEQTlHdlh6OWN1M2JONEdUbDNhVmNOTUVuaVVTQ1hyMTZ0U2k3cGlraWtRakJ3Y0VJQ2dyQzJiTm5jZmp3WVpTVWxPaWM1Tk13ZHAySmxwZy9mejU4ZlgyTmZyTDQ1WmRmTnBoTkdCWVcxbUFTUytQdXlVcXBWQXFKUklKNTgrYVpsTkU1WU1BQXpKbzFDeGN2WHNTQUFRT01QazZqZi8vK3FLeXNOTmdtTURCUTV3THNBd1lNd0VzdnZRUi9mMytqSitQNjkrK1ByS3dzS0pWS2JmYWR2Nysvd2JYcHpMa3d2WStQRDl6ZDNTRVNpZUR1N280NWMrWm85OW5ZMkNBdkx3OXVibTRZTjI0Y3hvNGRxemNUTURnNEdNT0dEY09wVTZkdy9QaHg5T3JWcTBFQXl0UFRzMEdRWTlDZ1FTZ3JLNE1nQ0JDTHhmRHg4V2t3K1JVYUdvbytmZm9nTnplM1FjazRRUkRnNE9DQVFZTUc2YndHaGdpQ2dDVkxsbURkdW5YWXZYczMvdnpuUDV1VTlkb1JyNi9HMkxGamNmNzhlY3lhTlFzQkFRR045aHZ6UFdLb2YwdFJLQlQ0L3Z2dllXVmxwUzN0MVZ5Q0lHRFJva1VRQkFIOSsvYzNhNEFDNk5qM3o3MmtVaW5Dd2t4N3dFcVhBUU1Hd01YRkJYUG56b1ZZTEVaZVhoNU9uejROa1VnRUh4OGY5Ty9mSHdFQkFlalZxMWVqOTh6UHp3OStmbjVZdUhBaHNyS3lrSkdSZ2V6c2JOeStmVnQ3L04xNGZWdjIrWDNycmJlZ1VDaFFWMWVuL1U2V1NxWE5lbURMMjlzYnVibTU4UEh4d1lnUkl6QnExQ2pZMjl2cmJTK1JTREIxNmxTRWhJVGc0TUdEalVyR0FhMXpmZnYzN3c5QkVOQ3paMC80Ky91alQ1OCs2TnUzcjBudnYxZ3NSbkJ3TUlLRGc1R1Nrb0lqUjQ1ZzhPREJKdjNkVTFsWmlhcXFLb3daTXdZTEZ5NkVTQ1NDcTZzcmV2VG9nWnFhR3RUVjFjSGEyaG85ZXZSQWFHaW85bmVVNnVwcXBLU2tZUERnd1FnTkRXMlFkZVh0N1kyUWtCRFUxdFpDcFZKQktwVml5SkFoNk5ldjhWSVFMaTR1V0xseUphS2lvclFQZGQzTFhHdlZ0b2MxRXpzcVFTYVRxUzA5Q0NJaU1yL282R2pJWkRJc1htemNHaS82NU9mZXdNZXZMNGVWbFRYKzhkVUJBRURpOFVQNC9vdC93ZDNiQi8vdnZjOGhDQUsrWFBjMk1xOWVCQUQ0OVJ1RTdQUVVpRVFpL0gzVFQ1RFlTQ0VJQXRScU5aVEtPdFRWMXFKV1VRTmJPM3RZV2Y5dm91QlM0Z25zMnZUUmYvYzU0TVcvUmNLcm0vNm5yTzZtQ1liOCtaOWZ3ck9iY1ZrVm1tTkdqdE5kNnNoWTUwNUdBMmhZTXExR1hvMDNsNXRXTHFxNTdqNXZVMEdodTB2RjVlVms0YnYvckVWKzdnMDRkWEhEaXRmL3FYMi84MjlsWS90bjd5TS85d1o2OWdsQTJNdHZ3N2xMZmYzNnNwSWkvUDJWSlFDZ053Q2orWWYvKzF2MmFUT2JWRW9sTXE1ZWdLT3pLeHlkWFNDeHNZVzF4QVp5V1NXU1RzZGczL2JQb1Zhck1YSDJZc3hjRks3dHEvaE9Ibzd0MzQyekozNkRVbGsvMGVyWGR5Q1d2dkFHdXJnM0xnOXdMMFdOSEFkMmZZSFRSMytGV2wzL3JiWWNoQUFBSUFCSlJFRlV6eDU3UjJlTUhEY0ZRMGM5aE82OSttdC9FZnQ2L1JwY09YY0t6cTd1ZU9hMTk5RzF1ei9LL2loQzVOc3ZRbFpWanRYLytBSzFpaHBzK3VEUHFLd29nN2RQVDRSTWZRVDlBNFBReGQzTDZGL29hdVRWc0pIYUlpOG5DK3YrdWdJMlVsdTh2MlZmbzNiTkRmSVpLdDkzYjhuQW03K253ZDdSR1c2ZVhWR1Vud3RiZXdmWTJOb0JhalZpOXUvR2IzdS9oVk1YTjd6enljNUdmV1ZuWElXMVJBS2ZucVk5cWEyeGE5Y3UyTm5aNlMwMzFocldyRm1Ea3BJU2cyV3MybEpCUVFHc3JLeE1XcU5DcFZKQnFWUzJ1QndmTlpTWm1RbUpSQUozZDNmWTJ0cWFaVjJsMXFiNVR0UDgzeEpCY2FWU2liTm56MkxFaUJGbUxRUFlVYlFrNjF5cFZPb05Gc2ZFeE1EZTNoNFBQUEJBUzRabkVzM2YzUzI1anpTVFJjMHRlNlpRS0tCV3EwMDZQaXNyQzM1K2ZpWjlaalVUcXUzMW50V1VGUW9PRHNiU3BVdk4wbWRIdUw1cXRWcm5kZHkzYng4Y0hCd3dhZElrZy8wZlBYb1VsWldWSnBkczFTZ3BLWUZLcFRKNXpTWkR2dm5tR3lRbEpXSEpraVVtWjhhMUp4M2gvbWt0WldWbDJqVnNxcXFxY09mT0hmajYrcmJvMzJHR3Z2OHRvVE5mWDMzdUxVWFlYdW43M216clBtL2R1cVUzRTkyUTFxemVvM0g5K25WSUpKSm1qZTllT1RrNXNMYTJidFYxdlRvU096czdvMjhVUG5aS1JIU2ZDZ3dNeE1hTkcvSFlZNCtaL0ErSWJ6OTlENWNTVHpUWTFxMW5Md0QxcGNoKzNQYUpOa3RFczM3UGl0Zi9pZU5SZTNCazMzZklUcTlmazBLbFVoa014THk2ZGhPNmR2ZUhva2FPZmQ5dHhKbGpVUUFBT3dkSGhQKy92eHNkZ0dvcFRSREpuQVJCTUdwdG85WWd0YlhENEpHTm44elh2TTZ5a2lKRS83d2RpU2NPUTZWVW9sdlAzbmp5NVhmZzV2bS9wNEc5ZmYzd3lwclBzR2ZyZXB5UE80TEl0MWNpL1ArdGFiUm1rSzQxdjZwbGxYaDd4YU9OdG92RVl1emMrS0cyN0o3T3NkdlpZK3lrK2lmckN2TnU0ZWR2TnlBOStieDJnbFZxWjQrcDg1WmgzTFI1UnQvWEVoc3A1ajM1SW9JZm1vWUR1NzlBUnNvRlZGV1U0WGpVSHNSRi80S0lOWjlwMTR0NjlFOHZvcmd3RCtHcjNvV0xteWRxNU5YNDh1TzNVRkZXZ3ZFekYyclh5WHIxZzgzWXQzMERMaVljeDQ5ZnJRY0FXRXRzWUdmdkNJbU50UDRYT0VHQXNxNFdkWFYxVU5USW9heXJ4VjgrK2dwT0xxNTRmOVVUcUZVb1VGZGIvNVM5ajUvaElJNUhWK1Ard1Z5WWQ4dW9kbmZyMGZ0L1QrRi8rOW43eUwyUjJhak5nQ0VqZFI3cjEzZWd5ZWZUVUt2VlNFcEt3dlBQUDkvc1B1NEh1dXFzTjBVa0VuWG9ETHoyeXRTeVYrMkI1bnZRa2dFenNWaU0wYU5IVyt6OGx0YVNpUk5ERTVDYWNqUnR5UnpmS3kwTmpqZG53czlRS1MxOXhHSnh1NW9BdnRjRER6eUEvdjM3UTZWU21XMkNzU05jWDMydjA5aWdVbE5CcXFhWXUveXNTcVhDckZtek1HZk9uQmFYQTdXMGpuRC90QlpOQUFxb1gyT25PZDg1OTJwdjN6K2QrZnJxMDk3R28wOXIvQnV3T1gwMk44RFQyZ0Vvb0w2Y3NybXdqSHp6TVFoRlJIU2Y4dmIyaHFPakk5TFMwblNXdERERXk3Y25rRmovWjdHVkZicjE2STM1VDcyQ1drVU45dS9hREd1SkRjSlhyVUczSHYvN3kxd1FCSXdQWFlnSHA4N0YxUXRuOEh2YVpaUVdGNktpckJnS3VSeTF0YldvcTFNQWFnQUNJSkZJNGVWVHYyWkZXVWtSTHNiWEw5YnI3dTJEOEZWcmpNNW1NZ2REV1NQRzBKV3RJckdSWXUwWHY3U28zK1p5ZEhIRjRtZFhOOXArNjNvNlhEMjc0dGlCNzVGd0xBcFdWdGFZT1BjeFRKbjNoTTUxdDZ3bE5uajh1VCtqVzgvZU9MQnJDeFExOGhhUHJXdjNYc2hJU1dxMFhSQUUrUGNmakxsUFBBOFhOdzhBZ0p0WE4waHNwRkNyMWJDVzJHRDBoSm1ZUEhlSjNuSjlUZkgxNzRzVnIvOFQyUmxYY2VMUWowZytmeHB6bHE3UUJxQUF3TkhaRlJIdmZnYlJmMzh4dkhMdUZHN2Z2STRldlFkZytzSS8zZFd1QzU1WStTYW16WDhTRjA0Znc2M3NkSlFXRjZLeW9nemxwY1dvcTZ1RjZyOXJFb2hFWWxoWlcyUEUyRWx3Y3FtZjNQRHc5c1dOekZRSWdvQ3UzWHZoa1NkZU1EaDJUZFpTVTFwYUhyRnJkLzhHUVNoN1IyZjBEd3pDck1YUHRxaGZYVkpUVStIazVNU255SWlJaUhUbzZFRUxncllrRlJFUlVXZkhjbnhFUlBleEV5ZE80UGJ0MjNqcXFhZE1PazZsVWtGWlZ3dVJTTnhvTGFBYWVUVXF5djdRWm9TWVMvSzVPS1JjU01BankxN1FsbTh6eGZkZi9Bc0FNR1BobitEb2JOd3ZlL0V4K3dFQVl5Yk9Ndmw4cmRHUE9kVFZLaUFJSXIxck9BRkFWVVVaRHUvOUJwTm1QdzVuVitQS2pXUm5YTlZtdlNpVmRTaTRkUU1BMEsxbmI1UEhXS3VvUVUyTkhIVUtCVlFxSlNBSWNIQjAxcGs1cHF5clEwSnNGSWFQSGc4N0J5ZVR6MlZJWlVVWkhJd0lhTzNmdVFYanBzL1RsaU0wRjgzaTI0YWVORHQ1YUM4QVlOejB4cGxselczLzVicTM0ZUxxZ2ZsUHZheTNUV3VVZGJqWDFxMWI0ZXZycTNOeDJkYlUzc3J4RVJFUkVSRVJFWFUwcHBUall4Q0tpT2crVmxWVmhmZmZmeC92dnZzdW5Kek1PNEZQUk5SYzVlWGwrTnZmL29ZMzMzelQ0Q0svcllGQktDSWlJaUlpSXFLV01TVUl4V0x5UkVUM01YdDdlNHdjT1JMUjBlWmY4NGlJcUxtaW82TVJIQnpjNWdFb0lpSWlJaUlpSW1wYkRFSVJFZDNuSms2Y2lMaTRPTWhrTWtzUGhZZ0lWVlZWT0hYcUZDWk1tR0Rwb1JBUkVSRVJFUkZSSzJNUWlvam9QdWZpNG9LaFE0Y2lLaXJLMGtNaElzTEJnd2N4Yk5nd0xyaE9SRVJFUkVSRTFBa3dDRVZFMUFuTW5Ea1Q4Zkh4dUgzN3RxV0hRa1NkMk8zYnR4RWZINCtaTTJkYWVpaEVSRVJFUkVSRTFBWVloQ0lpNmdRY0hCd3dZOFlNN055NTA5SkRJYUpPYk1lT0haZzVjeVljSEJ3c1BSUWlJaUlpSWlJaWFnTldsaDRBRVJHMWpURmp4dURNbVRPSWpZM0YrUEhqTFQwY0l1cGtZbU5qVVZOVGc5R2pSMXQ2S0FDQWlJZ0lTdytCaUlpSWlJaUlDSkdSa1pZZVFxdGlFSXFJcUpNUWlVUUlDd3ZEK3ZYcjBidDNiM1R2M3QzU1F5S2lUaUluSndmNzkrL0hLNis4QXBISXNvbjR0cmEyQUlEcDA2ZGJkQnhFUkVSRVJFUkVuUUdEVUVSRW5ZaTd1enNXTEZpQXpaczM0ODAzMzRSVUtyWDBrSWpvUGllWHk3RjU4MllzV0xBQTd1N3VsaDRPZzFCRVJFUkVSRVJFYlloclFoRVJkVEpEaHc3RndJRURzWEhqUmlpVlNrc1BoNGp1WTBxbEVoczNic1RBZ1FNeGRPaFFTdytIaUlpSWlJaUlpTm9ZZzFCRVJKM1FuRGx6SUpWS3NYWHJWcWpWYWtzUGg0anVRMnExR2x1M2JvVlVLc1hjdVhNdFBSd2lJaUlpSWlJaXNnQUdvWWlJT2lHUlNJU2xTNWVpdkx3YzMzMzNIUU5SUkdSV2FyVWEzMzMzSFNvcUtyQjA2VklJZ21EcElSRVJFUkVSRVJHUkJUQUlSVVRVU1ZsWldlSHBwNS9HblR0MzhNVVhYN0EwSHhHWmhWS3B4Sll0VzNEbnpoMkVoNGZEeW9wTGtCSVJFUkVSRVJGMVZneENFUkYxWWpZMk5saStmRG1VU2lVKy9mUlR5T1Z5U3crSmlEb3d1VnlPVHovOUZDcVZDc3VYTDRlTmpZMmxoMFJFUkVSRVJFUkVGc1FnRkJGUkoyZGxaWVd3c0RCNGVYbmgvZmZmUjA1T2pxV0hSRVFkVUU1T0R0NS8vMzE0ZVhraExDeU1HVkJFUkVSRVJFUkVCTTRPRUJFUkJFSEFJNDg4QW45L2Y2eGZ2eDZ6WnMzQytQSGpMVDBzSXVvZ1ltTmpzWC8vZml4WXNBQkRodzYxOUhDSWlJaUlpSWlJcUoxZ0VJcUlpTFNHRGgwS0h4OGZmUFBOTnpoMzdoeVdMRm1DYnQyNldYcFlSTlJPM2I1OUd6dDI3RUJOVFExZWVlVVZ1THU3VzNwSVJFUkVSRVJFUk5TT01BaEZSRVFOdUx1N0l5SWlBZ2tKQ1ZpM2JoM0dqQm1ER1RObXdON2UzdEpESTZKMm9xcXFDbEZSVVVoSVNNRE1tVE14ZXZSb2lFU3M4a3hFUkVSRVJFUkVEVEVJUlVSRWpZaEVJb3dkT3haRGhneEJWRlFVM243N2JZU0VoR0RLbENsd2NuS3k5UENJeUVMS3k4c1JIUjJOVTZkT1lkaXdZWGo5OWRmaDRPQmc2V0VSRVJFUkVSRVJVVHNseUdReXRhVUhRVVJFN1Z0cGFTbGlZbUp3N3R3NUJBWUdZdlRvMFFnSUNJQWdDSlllR2hHMU1yVmFqZFRVVkNRa0pPREtsU3NJRGc3R2hBa1Q0T0xpWXVtaE5jdG5uMzJHek14TVJFWkdXbm9vUkVSRVJFUkVSQjJTbloyZDBaT0N6SVFpSXFJbXViaTQ0TkZISDhXMGFkT1FsSlNFdlh2M29xS2lBc09IRDhlQUFRUFFyMTgvMk5uWldYcVlSR1FtTXBrTTZlbnBTRXRMUTFKU0VweWRuUkVjSEl3NWMrYXdOQ2NSRVJFUkVSRVJHWTJaVUVSRTFDejUrZm00Y3VVS01qTXprWjJkRFc5dmIvajQrTURiMnh2ZTN0NXdjM09EcmEwdHBGSXBiR3hzWUdYRjV4Nkkyb3U2dWpyVTFOUkFMcGVqdXJvYXhjWEZ5TS9QUjM1K1BuSnpjNUdmbnc4L1B6LzA2ZE1IZ1lHQjhQYjJ0dlNRellhWlVFUkVSRVJFUkVRdHcwd29JaUpxZFpwZzA1UXBVMUJYVjRlY25Cems1K2ZqenAwN1NFdExRMGxKQ1JRS0JlUnlPV3BxYXFCVUtpMDlaQ0w2TDdGWURCc2JHMGlsVWtna0VyaTZ1c0xMeXd2ZHUzZEhjSEF3dW5mdnpzQXhFUkVSRVJFUkViVVlaeGVJaUtqRnJLeXM0Ty92RDM5L2Ywc1BoWWlJaUlpSWlJaUlpTm9Ka2FVSFFFUkVSRVJFUkVSRVJFUkVSUGNmQnFHSWlJaUlpSWlJaUlpSWlJakk3QmlFSWlJaUlpSWlJaUlpSWlJaUlyTmpFSXFJaUlpSWlJaUlpSWlJaUlqTWprRW9JaUlpSWlJaUlpSWlJaUlpTWpzR29ZaUlpSWlJaUlpSWlJaUlpTWpzR0lRaUlpSWlJaUlpSWlJaUlpSWlzMk1RaW9pSWlJaUlpSWlJaUlpSWlNeU9RU2dpSWlJaW9uWkVyVmFicFIrWlRJYUNnZ0tqMmhZVkZVR2xVcG5sdkdTY3VybzYxTlhWV1hvWUpqUFgvYWxQZm40K3lzcktXdlVjUk5SK0taVksvbjFFUkVSMG4yRVFpb2lJaUlpb0hWQ3BWRGg4K0RBaUl5T2hVQ2hhMUZkVlZSVSsvdmhqckYrL0hsbFpXUWJiVmxkWDQ1TlBQc0dISDM2STB0SlNvL3JQeTh2RFo1OTloc3VYTCt0dHMzZnZYcnoyMm12WXVYT25TV1B2TE41NjZ5MnNXYlBHMHNNd21qbnZUMzJTa3BMdzRZY2ZZdXZXclcwZW9LdXBxVUZwYVNseWNuSnc5ZXBWSkNRa0lEbzZHbks1dkUzSFlVbEtwUktuVDU5R2RIUzBwWWRpTm12WHJrVkVSSVJKeDVTWGx6ZTdQMFBIV2xwSHViNXhjWEY0NTUxM2tKQ1EwS2JuVlNnVTJMRmpCNzc2Nml1Y08zZXVUYzlOUkVSMHY3T3k5QUNJaUlpSWlBZ1FCQUhYcjEvSGpSczNzSFBuVGp6NTVKUE43c3ZlM2g1ang0N0YvdjM3c1dIREJvU0hoeU1nSUVCbjI1OS8vaG5sNWVYdzkvZUhpNHVMVWYxZnZud1ptWm1aR0R4NHNNNzlCUVVGT0hYcUZGUXFGUzVldklocDA2YkIxZFcxMmErbnBYSnljaEFiRzJ0MCs5bXpaeHY5WG1pY09YTUcvdjcrOFBUME5LcDlhMmNVbVpzNTcwOTlCZzRjQ0RjM045eTRjUVA3OXUzRC9QbnpUZTdqNTU5L2hrcWxhdlJmYlcwdGFtdHJvVkFvdEgrV3krV29ycTVHZFhXMTNzd0xSMGRIakI0OVd2dHpYRndjZnZqaGgyYS94bm56NXVIaGh4OXU5dkd0cWJ5OEhELzk5Qk9VU2lXR0RSc0dEdytQWnZXelpzMGFsSlNVTkhzY3JxNnVlT2VkZHhwdFY2dlZxS3FxUWtWRkJVcExTMUZTVW9MQ3drSlVWRlJnMmJKbHpUN2YzVEl5TXJCNTgyYUVoSVJnenB3NUVJbU1mMjczK1BIajJMOS9QNVl0VzRZaFE0YVlaVHptMU42dnI4YnAwNmRSV1ZtSnJsMjdOdGkrYWRNbUZCY1hHMzJldi83MXJ5YU42NGNmZnNEWnMyY0IxSC9malJ3NTBxVGppWWlJU0Q4R29ZaUlpSWlJMmdGQkVMQnMyVEw4NHgvL1FINStQaW9xS3VEbzZOanMvaVpQbmd5bFVvbURCdy9paXkrK3dPclZxK0h0N2QyZ1RVcEtDczZjT1lPdVhidGl5WklsUnZlZG5Kd01BRG9uV3RWcU5mYnUzUXVWU29WSmt5WWhKaVlHdTNidHdnc3Z2TkRzMTlKU3BhV2xPSC8rdk5IdGpXMjdjT0ZDaElTRUlDMHREVHQzN29TenN6TmVmdmxsdUxtNU5YbXNXcTJHSUFoR2o2bWtwTVNzbVZNclZxelFHNWpVeGR6M3B5NVNxUlJoWVdHSWpJeEVTa29LWnN5WUFUczdPNVA2MEJWc0ZJbEVzTEt5Z3BXVkZheXRyYlYvbGtxbGNIRnhnVlFxaGEydExXeHNiR0JyYXd1cFZLcmQ1dVhscGZNOFR6Lzl0TkVCUjZEKyttM2F0TW1rMTlMV3VuVHBnb2tUSitMdzRjT0lpb3BxY2FBeEtDakk1R04wZmZZU0V4T3hkKzllMU5UVTZBM2Vob2FHbWlYUTdlTGlBbmQzZDhUR3h1TEdqUnQ0NnFtbjRPVGtaUEFZbFVxRkgzLzhFWEZ4Y2JDenM0T3RyVzJMeDlFYTJ1djF2VnRHUmdieTgvTXhlUEJnOU96WnM4Rys0dUppM0xsengrUnpHdVB3NGNNNGUvWXMzTnpjWUc5dmo0c1hMeUlxS2dvelo4NXNsZk1SRVJGMU5neENFUkVSRVJHMWdiVnIxeG85Z1ZaWldZbTMzMzY3eVhhUmtaRU5mdjdsbDE4YXJhY2psVW9oa1VoMGxtQzZkdTBhZ1ByTXFlKy8vMTY3M2RuWkdYUG16TkY1enBLU0V1VGs1S0JIang0NkozMmpvNk54N2RvMUJBY0hZL2JzMlpETDVZaUxpOE9CQXdjUUdocmE1R3RxRFlHQmdZaU1qTlJlZzN2Zk53Q0lpSWlBcDZjbjNuampEV3pldkJtcHFhbm8wNmVQemtCRFhsNGVzckt5WUdWVi8rdFUvLzc5TVdMRUNDUWxKV0hEaGcxNDVaVlhtcHk0VmlxVkptVlppTVZpdUx1N045bXVxS2dJZ2lBMEdRaXpzYkZwOEhOYjNKK0FjZGtNSXBFSWFyVmE1L0VhenM3T1dMbHlwYzU5TGk0dVdMMTZ0VGJvcE90OVhyZHVIVXBMUy9IYWE2ODE4U3AwRTR2RnNMYTJOcW05SlpsYWt1N0NoUXU0Y09GQ2srM0dqaDJMUllzVzZkelhuT3drWFVFS2IyOXZPRGc0d052YkcvYjI5a2hKU1lHOXZUMG1UNTRNWjJkbk9EazV3ZDdlM3VSejZlTGg0WUdJaUFoczM3NGRWNjVjd2IvKzlTOHNYNzRjUGo0K090dVhsNWZqNjYrL3h1Ky8vNDZ1WGJ2aW1XZWVNU29JYlc0ZCtmcmVMVFkyRmlLUkNMTm16UUlBeU9WeXlHU3lCbi9YR1BwZUFFejdMZ09BbUpnWUhEeDRFRFkyTm5qbW1XZmc0T0NBZi8vNzMvanR0OTlnWTJPRFNaTW1HZDBYRVJFUjZjWWdGQkVSRVJGUkc1b3dZVUtEbndzTEMyRnZiMjlTeHNlWk0yY2drOGthYlU5T1R0WTUrU2FYeXcxTy9tVm1aamI0MmRQVFUyOFFTck5PUjNCd2NLTjlhV2xwT0hqd0lOemMzREJ2M2p3QXdKdzVjNUNabVlubzZHZzRPVGxoM0xoeCtsOVlPeUFJQXFaUG40N1UxRlFNR2pTbzBmVUM2a3UrWldWbGFRTlVnaUJnNmRLbHFLaW9RRVpHQmpadDJvU1hYbm9KVXFrVVY2OWV4YzgvLzl5b0Q2VlNpYkt5TXF4ZHU3YlJQamMzTjZ4WXNhTEJObWRuWjd6MTFsdE5qajhpSWdKaXNkaW90cnEwNXYwSkdKL044TWNmZnhqY2Iyak5LSkZJMUdSUVFsUFdyYmsyYjk3YzdHTXR3WlNzTFZNMEZXdzFoeDQ5ZWpTNG55TWlJbUJ2YjYvenMya09OalkyQ0E4UHgwOC8vWVNFaEFUVTF0YnFiWnVSa1lIcjE2OGpLQ2dJanozMkdDUVNTYXVNcVNrZCtmcHE1T1hsNGVyVnEzamdnUWUwV2J2SGp4OUhkSFIwcTJUU3F0VnFIRGh3QUVlT0hJRkVJc0d6eno2ckxRSDQvUFBQNDlOUFA4V3Z2LzRLbVV5R1diTm1tWlM1U2tSRVJBMHhDRVZFUkVSRTFJYm16cDJyL1hOcGFTbldyVnVIdXJvNnZQNzY2M0IyZGphcWo1U1VGTDJUL0lEaEo4VTFHVC82MXNzdzlFUzlXcTFHWW1JaUFHREVpQkVOOWwyN2RnMWJ0MjZGUkNMQjh1WEx0VUVMR3hzYnJGaXhBcEdSa2RpN2R5OWtNaG1tVHAzYXJpZjB1blRwQXFEKyt1aHkrL1p0Q0lMUVlNMFNzVmlNcDU1NkN1dldyVU51Ymk1MjdOaUI4UEJ3eU9WeXZVRVhsVXJWYXVXbG1xc3Q3azhBZVBYVlY5RzllL2RtamRIVXJJL1dzSHo1Y3IybCtuUXBLaXJDeG8wYlczRkVodW42dktlbHBTRStQaDVMbHk0MUdEeEpUMDlIVGs0T3hvOGZiL0dNTGtNTTNSZTY5aG42bmhRRUFZOCsraWhDUWtJTVh1ZWdvQ0I0ZVhuQjE5Zlh0TUdhMmYxd2ZhT2lvbUJ0YmEwdGdTZVh5M0g4K0hHNHVyckN6OC9Qck9lU3krWFlzV01ITGwrK0RLbFVpbWVlZVFhOWUvZlc3dmZ3OE1ES2xTdngrZWVmNCtqUm84akx5OFBTcFV2TmxuRkhSRVRVMlRBSVJVUkVSRVJrQVpXVmxkaTRjU01xS2lyZzcrK1ArUGg0bzQ2YlBuMTZLNDlNditUa1pHMWc1dTdKdUN0WHJ1RHJyNytHSUFnSUR3OXZ0UGFVcTZzclZxeFlnYzgvL3h3SER4N0VyVnUzc0hqeFlvdE42QjA2ZE1qZ2ZrZEhSMGdrRWhRVkZlbmNmK3ZXTFhoNGVFQXFsVGJZYm1kbmgvRHdjR3pidGcwelpzd0FVQitzdXpkZ0J3Q3JWcTJDbDVjWFhuLzk5UWJiMjBPQUJlaVk5K2U5akhrdm0yb3phZElreko0OXU5SDJMVnUyTkh0YzdVVmlZaUl1WGJxRXVybzZQUFBNTXpvRHd3cUZBcnQyN1VKSlNRbXNyYTN4MEVNUFdXQ2t4cE5LcFEzV3FydDgrVExrY2psR2pSclZhTnZkUHZyb0krVG01aHA5SG1QdXJUNTkrdURGRjE4MHVrOXo2MGpYTnowOUhWZXVYRUZvYUtnMisrcllzV09ReVdSWXVuU3BTYVZMbTVLZG5ZM3QyN2VqcUtnSUxpNHVlUGJaWjlHdFc3ZEc3Ynk4dkxCcTFTcHMyclFKVjY5ZXhULy8rVThzWExnUWdZR0JaaHNMRVJGUlo4RWdGQkVSRVJGUkc1ZzdkeTZxcTZzQjFHZVlmUDc1NXlnb0tBQUFaR1ZsSVNzcnk2aCtwaytmanREUVVHMWZiZW5lZGFWVUtoVU9IRGlBbUpnWVdGdGI0NWxubmtHL2Z2MTBIdXZqNDZPZDBMdHk1UW95TXpNeFpjb1VQUHp3d3lZOWZmL0xMNzhnTGk0T0R6MzBVTFBYbUdvcUNDVUlBanc5UFpHZm45OW9YMkZoSVdReUdRWU5HcVR6V0I4Zkg3enh4aHNHSjAxVktoWFVhblc3eWlxNUgrN1Bld1VGQmVuZGQrWEtGU2dVQ29OdEFEVEtjUEgwOUVSUVVCQm16cHlwelpnelJubDVPWDc5OVZlVHNxZGEyK09QUDQ2Q2dnS2twS1FnS2lwSzUrZHAzNzU5S0NrcFFXQmdvTVZLYVc3WnNnV0ZoWVVOdGhVWEZ6Y29aYW5KQkhKeWNzS1NKVXUwMjdPenN5R1h5M1Z1dTl2dzRjUGg3Kyt2ZHd5WExsMUNSVVVGQkVHQVdxM0dndzgrMk9TNFBUdzhtbXpUbWpySzlWVW9GTmk5ZXpjRVFZQkNvY0NoUTRlZ1ZDcHg0c1FKOU8zYlYrOTNyYWxxYW1wdzZOQWhIRDkrSENxVkN2MzY5VU5ZV0JnY0hCejBIdVBzN0l5SWlBajg4TU1QT0h2MkxMNzg4a3NNR0RBQXMyYk5zbmoyR3hFUlVVZkNJQlFSRVJFUlVSdlFUS1JsWldWaDY5YXRxS3lzaEoyZEhlcnE2aEFlSG80QkF3Ym9QQzR2THc5YnRteEJTVW1KTnJ0bTZOQ2hCcy9WMUZQNmQrN2NNVG5qNXRxMWE3aDU4MmFEYlY5KytTVlNVbExnN095TXA1NTZxc21TU1c1dWJsaTFhaFYrL1BGSG5EdDNEbkZ4Y1hqZ2dRZE15b2c2ZWZJa2FtdHJjZUxFaVdZSG9YU1Y0YnIzL2ZEeDhVRmlZaUprTWxtRDlaQisvLzEzQUdoUXV1bGVUVDIxcjFuUHFEMEZvZHJ5L213cnk1WXQwN3R2elpvMUtDa3BNZGhHUTFlV2pLRTExZ3k1OTdnUFB2Z0F0cmEyemVxcnBheXRyZkhVVTAvaDQ0OC9SblYxTmRScWRZTnNtZVRrWk1URnhjSFgxeGZMbGkwenVZU211Ykw2ZEswanBsUXF6VnJLY3ZMa3lUcTNsNWFXWXRldVhhaXNyTVFqanp5QzA2ZFA0ODZkTzZpdXJvWllMTWJvMGFQUnExY3ZzNDNEbkRySzlSV0x4YWlzcklSYXJVWjBkRFNzckt5Z1ZDb0JBSTg4OGtpTHo2dFdxM0gyN0ZsRVJVV2h0TFFVZ2lCQUtwWGlqei8rd0NlZmZHSjBQeUtSQ0I0ZUhraExTOE8xYTljd1lNQUF6Smt6cDBGWlZpSWlJdEtOUVNnaUlpSWlvamFnVnFzUkV4T0RxS2dvaUVRaWhJV0Z3ZGZYRjU5KytpbTJiTm1DeHg1N3JFSEpLSlZLaFpNblQyTC8vdjFRS3BWNDlORkhqUzZWTkhic1dMMzdUcDgrRFZ0Yld3d2ZQbHp2ZmwxalAzRGdBQVJCZ0xXMU5SUUtCWUQ2VW1VS2hRSmhZV0Z3ZEhURWwxOStpWktTRXF4ZXZicFJIeDk5OUJGY1hWM3g5Tk5QNDRrbm5zRHc0Y1BoN094c2NrbSs4ZVBINC9UcDA2MysxSDZQSGoxdzVzd1paR1ZsTlhnUy85cTFhd0NBdm4zN05ydHZUUmFHalkxTnl3WnBSbTE1ZjNZMFR6LzlOR3ByYTF1bDczdExPcmEyYjcvOXR0RTJmMzkvVkZkWFkvdjI3UTIycDZXbEFRQnNiVzJ4ZS9kdW5mMDk5dGhqZXRjYmFpckxUQmRkd2IyN1MxWW1KQ1JnMTY1ZEJ0ZTFNd2U1WEk0alI0N2d4SWtUc0xhMnhvb1ZLekJnd0FEdDk2T0hod2ZPbkRtRHhNUkVlSHA2WXZUbzBSZzFhcFRCckpxMjBCR3ZyMWdzeG5QUFBRZGJXMXU0dUxnZ1B6OGY2OWV2eDlpeFkrSGo0OU9vL2VqUm93MmU0K0xGaXcweTNkTFMwckJqeHc0QWdMdTdPeDUvL0hFY1BYb1VWNjllTlhuOHI3NzZLdmJ1M1l1RWhBVGN1SEVEam82T0p2ZEJSRVRVR1RFSVJVUkVSRVRVQnFLam94RVZGUVZYVjFjOCtlU1Q2Tm16SndEZ3BaZGV3clp0MjdCanh3NGtKaVppN3R5NUtDd3N4RysvL1liOC9IeDRlSGhnNmRLbEppM012bWpSSXIzN1RwOCtEVWRIUjcxdGRBV2h6cHc1ZzVzM2IyTDQ4T0hJemMzVlppRDA2dFVMSzFldTFMWXJLQ2pRbTUyUW01dmJZQ0svdVNXV1FrTkRtNTBCWllvK2Zmb0FxQTg2YWNhcVVxbHc3ZG8xZUhsNXdjM05UZWR4ZS9ic1FmZnUzUkVjSEt3M0kwcFRxczdZREJoVG4veXZxNnN6K2hoTkprNWIzcCt0UmExV0EwQ0RqSTYxYTljYXpKalI5ejdkSGVSd2RYWFZicStvcUlCTUptdjJHTzNzN0N3NmNkMmNESzZNakF5OSt4WXNXTkJvMjVJbFMxQmJXNHVBZ0FDVHp6Vnk1RWhZVzF2cjNkL2NERFJqM2JsekI2ZE9uVUppWWlMa2NqbUdEQm1DaFFzWE5ycG0wNmRQeDdScDA1Q1dsb2FUSjAvaTExOS94WUVEQnhBWUdJaVFrSkFXQmFsYm9xTmVYMDBwUktWU2lkMjdkOFBKeVVubldtd0FzSGp4WW9QbnVINzllb01nVkVCQUFJWVBIdzUzZDNkTW5Ub1YxdGJXQmpOWm03SjQ4V0lFQlFXaHFxcks0a0ZISWlLaWpvSkJLQ0lpSWlLaU5qQjU4bVJZV1ZsaHpKZ3hEWUlQSGg0ZVdMVnFGYlp0MjRiazVHU3NXN2NPUVAxRStwUXBVekI5K25TTGxtMVRxVlRZdjM4L3hHSXhaczJhaFUyYk5sbHNMT2JTMUpwUVFQMmk5RjI2ZE1HVksxY3diOTQ4Q0lLQWE5ZXVRU2FUNmMwMFU2bFVPSGZ1SEU2ZE9nVS9Qejk4K2VXWE90dHB5dkdscDZjM1dOZEc0KzcxYmhZdFdnUlBUMDlqWHhydTNMa0RRUkNNWG85R0V5aHJxL3RUazBXbjZjZWNOQ1c4ZEkzSGxLd05ReFA1Qnc4ZTFCbW9OZGJZc1dNTkJvbmJnck96TTk1OTk5MVc2MThUd0cwT1E0R04wdEpTYlRsTXRWcU5nd2NQSWlnb3lLVFBoeTVsWldWSVRFekU1Y3VYa1pPVEF3RG8xcTBiWnMrZTNXZzhBd2NPMUdibkNJS0FnSUFBQkFRRW9MaTRHQ2RQbmtSOGZEd3VYcndJVDA5UFBQamdnM2pnZ1FmYVBPT3hvMTVmb1A2N09TOHZEK0hoNFdiTkVuenl5U2ZOMWhmUXNreFlJaUtpem9oQktDSWlJaUtpTmlBU2lUQng0a1FBOVpQbGVYbDV5TTdPUm5aMk5xNWR1NGFLaWdvQTlXc1JsWldWb2JLeUVrZU9IRUZxYWlwNjlPZ0JiMjl2dUx1N3c4bkpDWTZPanBCSUpMQ3lzb0tWbFZXanRUeDBsV1M2VzNsNWVaTnQ3aDUzMTY1ZDBhZFBINzNaUHhyM3JqblNYaGtUaEFLQXdNQkFuRGh4QXBtWm1lamJ0eThTRXhNQjFEL05yMHRXVmhia2NqbDhmSHpnNWVYVjVKbzFjcm04d1JQN0duZXZkMU5UVTJOUzJiR0lpQWlJeFdLVFM1VzExZjJwZWIxdWJtN05EcTdxZTE4MXdUMWRtUmIzcnYxVVdscUt1cm82dUx1N04ycHJURGFKcm5YRmdQcjNQeWpaeFNZWUFBQWdBRWxFUVZRb1NPZGFVK1phUTZlbFd1c3phc3gzeXQzdlMxUHRuWjJkTVdmT0hPM1BjWEZ4VUtsVUFPb3owbUppWW5EMjdGbEVSRVRBeWNtcG1hT3VEMXFlT25VSzVlWGw2TmV2SHg1KytHRU1IRGhRNS90a2EydXJNemppNXVhR1J4NTVCTk9uVDBkY1hCeU9IVHVHQXdjT1lNU0lFVzBlaE9xbzF6YzFOUlZIamh6QmtDRkRNR1RJa09ZUGxJaUlpTm9kQnFHSWlJaUlpRnBaYkd3cy92ampENVNVbENBL1B4L0Z4Y1hheVZSQkVPRHI2NHV4WThkaXhJZ1I4UEx5Z2txbFFscGFHaTVmdm95TWpBeTltUmR1Ym03NHkxLyswbWpOanFZbTBlVnl1VWxsbTJiTW1LRXR6MlpJZFhVMTdPenNqTzdYVW5RRkVIUUZDRWFOR29VVEowN2d4SWtUY0hkM3g2VkxsK0R2N3c5dmIyK2QvVjYrZkJrQU1HTEVDTDNuQVlDZE8zZml6Smt6QUlBWFhuZ0IvZnIxYTlick1JZkt5a3FjTzNldXplNVBUU2JVcWxXcm1sM0tTbDh3eDVReWg1OS8vamtLQ2dyMFhxUG1qZ0dvLy95MWR0bTQ1dEJraXVrckU5bFN4cnptdTRNVVRiWDM5UFRVQmlrVUNnWGk0K1BSdlh0MzVPVGt3TW5KQ2VQSGo4ZjMzMytQTFZ1MjRPV1hYd1pRSDJEZnRXdVh0by95OG5JQTBMbE53OEhCQWM4Ly96eWtVaWxjWEZ6MGpxZTZ1aG9IRHg2RWw1Y1hwaytmcnJPTlZDckZwRW1UTUc3Y09OeStmYnROeTdWMTVPdWJuWjJOYmR1MlFhMVd3OTNkSFh2MzdrVnhjVEZLU2tyZzRlR0I4UER3bGczK0xpME5CamYzTzRPSWlLZ3pZeENLaUlpSWlLaVZuVHQzRHJkdTNRSlF2eVpNNzk2OTBhTkhEL1RzMlJPOWUvZUd2YjE5Zy9ZaWtRZ0RCdzdFd0lFREFkU1hpOHJOelVWZVhoN3UzTG1Ec3JJeWxKYVdZdmJzMlEwbStQMzkvZUhpNG9JWFhuaEI3MWdpSWlJYXJIZHpydzBiTnFCTGx5NE50dlhxMWF2SjE2aFdxeUdUeVpyTWx1cElmSDE5NGUvdmorVGtaRlJWVlVHbFVtSFNwRWw2MjErNWNnVUFNSHo0Y0wxdGFtdHJrWnljREZ0Ylc5VFUxT0RJa1NNV0RVTFoyOXUzMmYwcGs4bWdVcWxnWldYVm9zbjVEejc0UUdlMlIyVmxKUUFZMWJkS3BXclJaUDA3Nzd5amMvdWFOV3NRR0JpSWVmUG02ZHhuU1pwTU1TdXIxcHNHMFBmZG9tOXRMbjN0N3cwVUhEOStISldWbFpnMWE1WTJvRFIyN0Zpa3BxWWlPVGtaMTY1ZEExQWZZRTlJU0dqVW42NXRkNHVPamphNEgvaGZrTE82dXRxb3JDQWJHNXMyWFN1dEkxL2YyN2R2bzZhbUJnQVFFeE1Ea1VpRUxsMjZ3TTNORFFNR0REQjRiSE9JUkNLZFdaQ0dGQlVWYVlQelJFUkVaQm9Hb1lpSWlJaUlXbGxZV0JpcXFxcmc2ZWtKZTN0N2JUbTQyN2R2NC9idDJ5YjFOWDM2OUVaQklvM0hIMys4eFdNMUZNQXlwS0tpQWlxVjZyNVlxTDI0dUZnYlRKc3hZd1kyYk5pQTY5ZXZ3OS9mSDRNSEQ5WjV6TTJiTjFGU1VnSS9Qeis0dXJycTdUc3VMZzVWVlZVWU4yNGM1SEk1enA0OWkwdVhMbUhvMEtHdDhscWFJZ2hDbTkyZm1yNmNuWjFiTkdaOW1VNGxKU1VBWVBEOTE2aXVybTZVUVdnS1IwZEh2ZnVzcmEwTjdyY1VUWkRPbkd2dHRJWHk4bkljUFhvVXpzN09HRGx5WklPc3BzY2Vld3lqUm8zU2ZpN3ZEWHBvZ2lOM1o2L29DcGlZa3JsV1hsNXVWSHVwVk5xbTYzOTExT3NMMUsrMU5YLytmTGk3dThQRHd3T3VycTU2ZzhTalI0ODIyTmZGaXhkMWxqbTltNHVMaThrbFM5ZXNXYVA5amlFaUlpTFRNQWhGUkVSRVJOVEtQRDA5Ry94czdKcEV1dlRyMTYvUkpQL2F0V3RONnFPNHVOam9ZMTU5OVZXajFqVEp6TXdFQVBUbzBjT2tzVmlLUXFGQWNYRXhpb3FLVUZ4Y0RLQStpUEhYdi80VmRYVjErUERERHdFQTNicDFnMFFpZ1VLaE1KZ1JkdTdjT1FDR3M2QUtDd3NSRlJVRmtVaUU4ZVBIUXhBRVhMeDRFYnQzNzBiMzd0Mk5DcDYwaHRhK1B6VnljM01CUUc4NXc1Ykt5OHNEZ0NZekhHcHJhMUZWVlFVdkw2OW1uMnYxNnRWNjl5VWxKU0VwS2FuWmZiZVdQLzc0QTREaEFGcDd0R2ZQSHNqbGNzeWVQYnRSbG8rRGd3TUNBd01CQU11WEx6ZnF1MnJSb2tYYXJCdU5wa3FzeWVWeS9QM3ZmMGROVFEyc3JLeGdiVzJOMTE1N3JjVUJWWFBxcU5jWHFBOEtqUnMzenFpMml4Y3ZOcmovK3ZYclRRYWhpSWlJcUcweENFVkVSRVJFWkFHR1N1THBjdWpRSWIzQkFWMWxrQXhSS3BWR0gyTnMrU0ZOT2F3K2ZmcVlOQlpUN2QrL0gzRnhjWGpvb1ljd1k4WU1vNDc1L2ZmZmtaR1JnWXFLQ2dEQVcyKzlwYzBhdUpzZ0NPalRwNCsyaEpaYXJjYjI3ZHVoVUNoZ2JXMk5tSmdZOU8zYnQxRjVLSlZLaFFzWExrQVFCTDBaVGVYbDVkaTBhUk1VQ2dVbVQ1NnN6YlNhTldzV2Z2cnBKMnpZc0FFdnZ2aWl3VFZwMnBJNTcwK05HemR1QUFENjl1M2JvckhwYy9QbVRRRDFaUlFOK2YzMzM2RldxMUZWVllXRWhBUUVCUVhCMnRyYXFIT0lSQ0tJUkNLODlkWmJPdmNiS3NmMzNudnZHU3dCZVB2MmJYaDZlclphT1RWTnlVVVBENDlXNmIrMXFOVnErUGo0WU15WU1RYmJEUm8weUtqK212TWR0WGZ2WG0wR282K3ZMM2J1M0luTm16ZGo1Y3FWUnErRHgrdHJQSmxNaHBzM2J5STdPeHY1K2ZuNDA1LytaT2toRVJFUlVRc3dDRVZFUkVSRTFNR1pzbEI2VTJ0Q05VZGxaU1V1WExnQUt5dXJWZzlDSFQ5K0hMVzF0WWlOalRVNkNKV2NuSXhqeDQ0QkFDUVNDVnhjWE5Ddlh6OTRlWGxwLy92blAvK0pMbDI2SUR3OFhIdmN6ei8vakxTME5Bd1pNZ1RqeDQvSGYvN3pIM3oxMVZkNDdybm40Ty92MzZEL2lvb0srUG41NlF3aTVlWGxZY3VXTFNncEtVR3ZYcjBhalB1aGh4N0NqUnMza0pTVWhILy8rOThJRHc5SHo1NDltL3YydEZzS2hRTEp5Y2tBV2lkUVdWdGJpOHpNVEVpbFV2ajQrR2kzUC9IRUUxQW9GTnFmNVhJNWZ2bmxGKzJmZCszYWhWOSsrUVdqUjQvR2d3OCtDRmRYVjd6NDRvdU5TdlhKWkRKVVZGUmczTGh4R0RkdUhHcHJhL1dPUmFWUzZkei9sNy84QlFCUVVGQUFBQTB5c1hKeWN2RFpaNStoYTlldWVQcnBwMXNsbXlVMU5SVUEyblNkSW5PWU1HRUNiRzF0VzdTR1YzT3AxV3JzMjdjUGlZbUpjSE56UTJob0tLUlNLWEp5Y25EcTFDbnRaN1pyMTY0RysrSDFOZXozMzM5SFRrNE9jbkp5Y1BQbVRSUVdGbXIzV1NwRGxJaUlpTXlIUVNnaUlpSWlJbXFSSTBlT1FLRlFJQ1FrUk85NlBlYnk0SU1QSWk0dXp1alNUUUF3YXRRbzlPM2JGMTVlWG5CMWRZVWdDRTBlYytqUUlSdy9maHcrUGo1WXVuUXBiR3hzc0dEQkF1emV2UnNiTjI3RUUwODhvUzBEZHZyMGFRQm9sQVdsVXFsdzZ0UXAvUHJycjZpdHJZV3ZyeStlZnZwcGlNVmliUnRCRUxCMDZWSnRrR2I5K3ZVWVAzNDhwazZkYXZMYUxrcWxVdHRuZTNQcDBpVW9GQXA0ZTNzM21hblVIRmV1WElGQ29jRFFvVU1idkw5M2w0ZE1UVTNGM3IxN1VWaFlpT0RnWU15Yk53OXhjWEU0ZWZJa1ltSmljT3pZTVF3ZVBCZ1RKMDVzVkZieTlPblQyTDkvdjFGalNVbEpRVXBLU3BQdDdnNGVlM3A2d3QvZkgybHBhZmozdi8rTlo1OTkxcXhsQy9Qejg1R2VuZzZKUklLQWdBQ3o5WHN2dFZyZHFOU2RabnR6R1NxRDJacHUzYnFGSDMvOEVWbFpXWEIyZHNaenp6Mm4vVXpPbno4ZllyRVl4NDhmeDhjZmY0eUhIMzRZRXlkTzFMc21IcSt2WVQvLy9ETnljbklBL0svRW9wK2ZIL3o5L1Z2bCs0S0lpSWphRm9OUVJFUkVSRVFXVUZWVlpkTGFPNW8xbDlxYnpNeE1uRHg1RW1LeEdKTW1UV3IxODgyZE94ZHo1ODQxNlppdVhiczJtYW1nb1ZRcXNYZnZYc1RGeGNIZDNSMHJWcXpRcmpNelpzd1lsSmVYNCtEQmc5aTZkU3NlZnZoaHpKdzVFek5teklCQ29jQ1FJVU8wL1Z5OWVoVUhEaHpRcm9NMGFOQWdMRnUyVEdkZ1NTd1dJenc4SEQvOTlKTTJJSktRa0lBSkV5Wmd5cFFwT3NjcGw4dWhWQ29iWklob0FoLzNadkUwaHpudlQ2VlNpU05IamdBQUhuNzQ0UmFQN1Y1cXRWcmJmM0J3Y0lQdGVYbDV1SHIxS3M2ZlA2OWRNMnJzMkxGWXNHQUJSQ0lScGt5Wmdna1RKdURjdVhPSWlZbkJsU3RYY09YS0ZmajUrV0hDaEFrWU1tUUlCRUhBNU1tVE1Ybnk1Q2JIRWhFUmdhQ2dJQ3hidHN5azEyQmpZNFBseTVkajkrN2RTRXhNeENlZmZJSm5uMzNXTEZrdGFyVWFlL2JzZ1ZxdHhwZ3hZNHhhTjZtNUNnc0x0UmxmeHJoejV3NGlJaUphYlR5bWtzbGtTRTFOeGRtelo1R1dsZ2FnZnAyenBVdVhObGovU1JBRXpKczNEMzUrZnRpelp3OWlZbUp3OHVSSkRCNDhHSUdCZ2VqZHUzZUQ5cnkraGsyYU5BblYxZFhvMWF0WGd3ekJnb0lDZlB6eHh3Q2dYYnV2cWZVTTcyMm5LK3UzcEtTa1hkMTNSRVJFOXpzR29ZaUlpSWlJTE1EVVNmNzJxTFMwRkZ1M2JvVlNxY1NzV2JNNmZOa2toVUtCeU1oSTVPVGtvR3ZYcm5qKytlZmg1T1RVb00yMGFkTWdDQUtpb3FJUUd4c0xEdzhQaElTRTRPV1hYOWEydVhYckZyNzQ0Z3VvVkNwSUpCS0Vob2Jpb1ljZU1waWhKQktKTUgvK2ZQVHIxdzgvL1BBRHlzdkw0ZW5wcWJkOVdsb2F0bTNiQmdEYU5XYnE2dW9Bd0N6bC9NeDVmeDQ5ZWhRRkJRVndjWEhCeUpFanpkTG4zUzVjdUlEYnQyL0R5OHNMZ3dZTlFscGFHbUppWXBDVGs0UHE2bXB0dTc1OSsyTGF0R21OeWdGYVdWbGg5T2pSZU9DQkI1Q1VsSVRmZnZzTjJkblorT3FycitEbjU0ZnM3R3lUeG5QKy9IbWNQMy9lcUxadnZQR0dkdEpkTEJiajhjY2ZoMWdzUm54OFBEWnYzb3gzM25uSDVJeTRleVVsSlNFek14Tk9UazZZTm0xYWkvcHFpcDJkSFI1NDRJRkcyOCtjT1FPWlRLYXp2YTYxbm80ZVBkb3E0OU1sSnljSEowK2VSRzV1TG03ZnZxM042dkh4OGNIVXFWUDFydk1HQU1PSEQwZEFRQUJpWW1JUUZ4ZUhDeGN1NE1LRkN3RHFNM3JtekptRFVhTkdBZUQxdmR1OTEzZllzR0U2ejFkWFY5ZG8vVUpqMXpNMDFFNGtFc0hkM2Qyb2ZqU0tpb3FNWGlPUmlJaUlHbUlRaW9pSWlJaW9qVWtrRW5oNmV1SzExMTR6K3BqbzZHaEVSMGUzZUYwVXFWVGE0a2xQRFdkblo0U0VoT0RPblR0TlpvazRPanJxTFZYVlhrZ2tFamc1T1JuTVdnS0FxVk9ud3RYVkZSa1pHUWdKQ1dtMDM5ZlhGNkdob1Nnb0tNRE1tVE4xcmhPbFQyQmdJUHIxNjRkcjE2NDF5S3k2MTkybHZEVEJKNGxFZ2w2OWVtSEJnZ1ZHbjA4WGM5K2ZtaURaNHNXTFlXMXQzYUt4NlRKczJEQmN1SEFCSVNFaEVBUUIvdjcrS0N3c2hGS3BSTisrZmRHL2YzOE1IVG9VSGg0ZUJ2c1JCQUZCUVVFWU1XSUVMbHk0Z01PSEQyUDA2TkY0L1BISHpUNW1qWHNud2dWQndLSkZpeUFJQXZyMzcyK1d6K3J3NGNOeDd0dzVUSm8wQ1haMmRpM3V6eEFIQndlZG1Zb3BLU2s2Z3hRT0RnNllQWHQybysxdEdZVHk4UERBMWF0WFVWVlZCVTlQVHd3Y09CQkRodzQxT2t0SktwVmk1c3labURKbENsSlRVM0g1OG1Wa1pHUkFJcEZneElnUkRkcnkrdFl6OXZyNitQaVl0T2Foc1Z4Y1hFeGVGM0hObWpVb0tTa3grMWlJaUlnNkEwRW1rN1dzZUM4UkVSRVJVUWZ4MldlZklUTXpzMVVtdFRvemxVclY0dUNZcFdWbVprSWlrY0RkM1IyMnRyYnRjbDJsZTJreU5qVC9iOC9YNE9yVnF4ZzRjR0NyOVgvdlBTaVR5U0NWU2x2MG5tamUxNDV3THpSRnJWYTMrdXZJemMyRmxaVlZnM0pxR2dVRkJhaXJxNE9QajQ5UjdRM3RxNm1wZ1NBSVJwV2RyS3FxZ2xLcGJKVFJlSytpb2lMWTI5dWJkVTI3MnRyYVZnbTY2bkkvWGQvVzl2MzMzOFBlM2g2aG9hRW1IUmNkSFEyWlRHWnlPVmdpSXFMN2xaMmRuZEgvK0dBUWlvaUlpSWc2RFFhaGlJaUlpSWlJaUZyR2xDQlUrMzFVam9pSWlJaUlpSWlJaUlpSWlEb3NCcUdJaUlpSWlJaUlpSWlJaUlqSTdCaUVJaUlpSXFKT1I3UFdDeEVSRVJFUkVSRzFIZ2FoaUlpSWlLalRFSXZGQUlEaTRtSUxqNFNJaUlpSWlJam8vc2NnRkJFUkVSRjFHaTR1TGdDQVc3ZHVXWGdrUkVSRVJFUkVSUGMvQnFHSWlJaUlxTlBRQktHaW82TlJWMWRuNGRFUUVSRVJFUkVSM2Q4WWhDSWlJaUtpVGtNUUJBQkFmbjQrZnZycEp3YWlpSWlJaUlpSWlGcVJsYVVIUUVSRVJFVFUxaFlzV0lBOWUvWWdLeXNMVTZaTWdhK3ZMOXpkM2JWQktpSWlJaUlpSWlKcU9RYWhpSWlJaUtqVEdUTm1ESHIyN0ludDI3Zmo2NisvdHZSd2lJaUlpTFFpSXlNdFBRUWlJaUt6WVJDS2lJaUlpRHFsYnQyNllmWHExYmh4NHdheXNySlFVMU5qNlNFUkVSRVJFUkVSM1ZjWWhDSWlJaUtpVGtzUUJQajUrY0hQejgvU1F5RWlJaUlpSWlLNjc0Z3NQUUFpSWlJaUlpSWlJaUlpSWlLNi96QUlSVVJFUkVSRVJFUkVSRVJFUkdiSElCUVJFUkVSRVJFUkVSRVJFUkdaSFlOUVJFUkVSRVJFUkVSRVJFUkVaSFlNUWhFUkVSRVJFUkVSRVJFUkVaSFpNUWhGUkVSRVJFUkVSRVJFUkVSRVpzY2dGQkVSRVJFUkVSRVJFUkVSRVprZGcxQkVSRVJFUkVSRVJFUkVSRVJrZGd4Q0VSRVJFUkVSRVJFUkVSRVJrZGt4Q0VWRVJFUkVSRVJFUkVSRVJFUm14eUFVRVJFUkVSRVJFUkVSRVJFUm1SMkRVRVJFUkVSRVJFUkVSRVJFUkdSMkRFSVJFUkVSRVJFUkVSRVJFUkdSMlRFSVJVUkVSRVJFUkVSRVJFUkVSR2JISUJRUkVSRVJFUkVSRVJFUkVSR1pIWU5RUkVSRVJFUkVSRVJFUkVSRVpIWU1RaEVSRVJFUkVSRVJFUkVSRVpIWk1RaEZSRVJFUkVSRVJFUkVSRVJFWnNjZ0ZCRVJFUkVSRVJFUkVSRVJFWmtkZzFCRVJFUkVSRVJFUkVSRVJFUmtkZ3hDRVJFUkVSRVJFUkVSRVJFUmtka3hDRVZFUkVSRVJFUkVSRVJFUkVSbXh5QVVFUkVSRVJFUkVSRVJFUkVSbVIyRFVFUkVSRVJFN1loYXJXN1YvdlB6ODFGV1Z0YWlQbXByYTVHVGs0UDgvSHlEN1dwcWFwQ1RrNE9pb3FJV25ZOE15OHpNUkVwS0NtcHFhaXc5RlBxdnVybzYxTlhWV1hvWU92SHpTK1pRV0ZpSWtwS1NOajNua1NOSGNPYk1tVlk5UjFWVkZXN2N1TkdxNXlBaUl1cHNHSVFpSWlJaUltb0hWQ29WRGg4K2pNaklTQ2dVaWxZNVIxSlNFajc4OEVOczNicTFSUlBrQnc4ZXhMcDE2M0R4NGtXRDdRNGRPb1IxNjliaDJyVnJ6VDVYUjFkZFhZMzA5SFFjT25RSVY2OWViWlZ6L1BycnI5aXlaUXZTMDlOYnBYOHkzVnR2dllVMWE5WlllaGc2OGZOTExhVldxL0h0dDkvaTczLy9Pekl5TXRya25FcWxFdnYzNzhmSmt5ZGI3UnpWMWRWNDc3MzM4T1dYWDNhNG9INU1UQXcrK09BRGxKYVdOcnVQK1BoNEhEdDJyTU85ZG8zSXlFaTgrZWFibGg1R3EwbElTTUQrL2Z1UmxaV2xjLytPSFR1d2YvOStnMzJjUEhrU2h3NGRhclVIbnRScU5RNGVQSWpzN0d5RDdUNzc3RE44OTkxM3pUNVBaV1VsdG16WmdpMWJ0cUNxcXNybzQ2S2pvN0Z2Mzc1bW5mUHMyYlBZc0dFRGxFcGxzNDRuNnV5c0xEMEFJaUlpSWlJQ0JFSEE5ZXZYY2VQR0RlemN1Uk5QUHZtazJjOHhjT0JBdUxtNTRjYU5HOWkzYngvbXo1OXZjaDg1T1RtSWpZMkZzN016Sms2Y3FMZWRUQ2JENmRPbjRlenNqRkdqUnJWazJGcmZmLys5U2UyZG5Kd3dmZnIwWnArdnVMZ1lhclVhcnE2dUVJbWFmbjd2M0xsektDOHZSMmxwS1FvTEMxRlFVTkFnVTZCMzc5NlFTQ1JJU2tveTZ2eWhvYUd3dDdjMzJDWXZMdzgzYnR5QWpZME5CZ3dZWUZTL3BsQ3IxU2d1TG9ZZ0NIQnpjek43LythZ3VTZU5OWHYyYkxpNHVKaDBqak5uenNEZjN4K2VucDVHdFcvdGpNYm02a3lmMytaWXUzWXQ3dHk1MDZJK0lpTWp6VFFhMDJ6Y3VGSG5kaGNYRnl4ZXZCaEEvU1Mxc1VKRFErSHM3S3h6WDBKQ0FtN2V2SW0rZmZ1aVQ1OCtwZysyR2FxcnF3RUFFb21rMWM1aGEydUxZY09HSVQ0K0hzZVBIOGZVcVZOYjdWem1WbDFkallLQ0FodzRjQUJMbHk1dFZoOG5UNTVFZm40K0huendRVE9Qcm0zSVpES2RBWW0zMzM0YkZSVVZSdmZqNE9DQTk5NTd6NXhETThqUTk4Ny8vZC8vYWYrK09uVG9FRXBMU3pGdzRFQ2RiUk1URStIcDZZbFpzMmJwUGRlSkV5ZFFXRmlJcVZPblFoQ0VsZy8rSHRuWjJUaDgrRERxNnVyZzUrZW50MTFtWnFiUmY1L3E4dXV2dnlJbEpRVUFzR2ZQSGl4YnRzeW9mNmZGeDhlanBLUUVjK2ZPTmZtY0ZSVVZTRTlQUjN4OGZJZjlqQkJaRW9OUVJFUkVSRVR0Z0NBSVdMWnNHZjd4ajM4Z1B6OGZGUlVWY0hSME5PczVwRklwd3NMQ0VCa1ppWlNVRk15WU1RTjJkblpHSHkrVHliQnQyemFvVkNxVWxaWGh6My8rczg1MnExZXZSbEpTRW1wcWFsQlRVNFBWcTFmcjdkUGIyeHVMRmkzQ0o1OThZckRONjYrL2p0T25UeHM5VmdEdzlQUnM5aVIyUWtJQ2R1M2FoWkVqUitLSko1NHc2cGp0Mjdkci95d1dpK0hoNFlHaFE0ZWlhOWV1Nk5hdEc3cDM3NDdrNUdTalg4ZU1HVE8wZjE2N2RxM09OcHFKV1pWS2hZOCsrc2lvZnUvbTVPU0VGMTk4VWU5K1FSQnc1TWdSSkNRa1lQSGl4Umc5ZXJUSjUyaHRwYVdsT0gvK3ZOSHRqVzI3Y09GQ2hJU0VJQzB0RFR0MzdvU3pzek5lZnZsbG80SnhhclhhcEFtK2twSVNzMlpPclZpeEFnRUJBUTIyZGZUUHJ6bmZIN0ZZYkRCam9qbVRvOFhGeFJaOVFqNHRMUTNXMXRZTnhwNmJtOXZnNThURVJLUDdtemx6cHM3dEJRVUYrT21ubndBQUdSa1pXTFZxbFVualhMTm1EWnljbkV3NkJnRCsrT01QQURBNWdIeTM3Nzc3RGlxVnltQWJUYkFpSmlZR0JRVUZCdHRPbno0ZEhoNGV6UjZQT1UyWU1BRW5UNTVFUVVFQmFtdHJZVzF0YlhJZlJVVkZjSE56YTNSc1FVRUJQdmpnQTVQNldyNThPUVlOR2dRQVNFOVB4NFlORzB3ZWp6N2g0ZUVZTW1TSTBlMnJxNnZoN2UyTlljT0dhYmVscEtRZ0p5Y0hreWRQaHBYVi82WkdvNk9qWVdOalk3YXhtaUlvS0VqNzUrVGtaTlRVMUdqSGxwT1RnOUxTVW5UcjFnMjlldlZxOGJsYUl3QUYxSThiQUFJREEvSGpqejhhL0U2c3FLZ3crSERDb2tXTGRHN1B5TWhBWW1JaTNOemM0T2JtaGdzWExnQkFvMERVK2ZQbklaUEpNRzdjdUNiSG5aQ1EwT1QzdDBna2dpQUlPSHIwYUpQdlgwaElTSlBuSk9wc0dJUWlJaUlpSW1vRHBqeGhYMWxaaWJmZmZydkpkcnFldU4rMGFST0tpNHNOSGljU2lhQldxdzArc2UvczdJeVZLMWRxZjFZb0ZOaThlVE9LaTRzeGN1UklkT3ZXRGZIeDhSZ3hZa1NqQ1p1U2toSWNPM1lNSGg0ZUdETm1ERkpUVTJGcmE2dnpxVmdIQndjNE9qbzJtSHc1Zi80OHBGS3BkZ0tyUzVjdTJuMmVucDc0NjEvL3F2MVo4NzdlKzFvaUlpSU12Z2VHNU9YbDRZY2Zmb0M3dTd2ZVNSQjlYRjFkc1hMbFNyaTZ1bW9uS2FxcnEyRnJhd3NBR0RkdW5IWkNaTTJhTlNncks4TzZkZXNhOUxGKy9YcGtaV1UxZUYrYnVuZHFhMnVibGNGaFRObWxCUXNXSUNzckN6Lzg4QU42OU9pQmJ0MjZtWHllMWhRWUdJakl5RWk5OXdKUWZ6OTRlbnJpalRmZXdPYk5tNUdhbW9vK2Zmcm9ERGJrNWVVaEt5dExPL25YdjM5L2pCZ3hBa2xKU2Rpd1lRTmVlZVdWSmlmUmxVcWxVVTlsYTRqRllyaTd1emZacnFpb3lLaXN0SHMvay9mRDU5ZWM2dy9kUGVtc3k5MWpOSlk1c3FoYXl0UFRzMEhRVU5mN2VPODF1TmUyYmR0dzhlSkY3WGZXM2VSeU9iWnQyNll0R1JzWUdHalVmWnVjbkl6Q3drSklKQktkbVV6Nmd1eDMwM3hYcGFhbUd0VisxS2hSbUR4NWNvTnQ1OCtmYnpJSXBTSC8vKzNkZVZSVGQ5NC84SGRZRW5ZUldiU2dzaWhWWEZIUkNvcWc0dDdhV3BkV3JiYmEydG8rYmUweWZUcno5TmN6enpsais3VFR2UjFycDdiMTFGYnJWcTByZFFGUlFFRUJXV1ZURmhGVU1Pd0JFcEw4L3VEY080UWtrRUJ3ZmIvT21UTWx1ZmZtUW5LVCtIMS9QNTl2YzNPWGdYVllXTmh0RGFGTStWd3JMUzN0TkRnMjl2elgxTlJBcVZRYWZIKzNzYkV4S1ppdHI2OFhKMGEwSDZTM3RyYnVzcXJYRkUxTlRkQm9ORjFldisycFZDcXhLcWQ5cUYxVlZZV3lzakxNbno5ZjUxeVBIVHZXcTlWMm5Ybm1tV2NBdEwzMjB0TFM0T0hoQVNjbkp3QnRsZFlBTUdQR2pCNDlocWxWdWwxZFkvMzY5Y09MTDc2b2QzdG1aaWFjbloweGVQQmdmUFBOTjUyMmZtNXFhdXAwY29LaDcxOEtoVUpzNC9mMDAwOWo4T0RCMkxKbGk4RWc2czgvLzhUTm16ZE5DcUgyN05samNwdnE2dXBxN042OXU5TnRHRUlSNldNSVJVUkVSRVIwRzBWR1J1cjhYRmxaQ1VkSFI3TXFrcEtTa3FCUUtBemVkK3ZXTFpNR1FvVlo1Y2EwLzhkNFEwTURmdmpoQnhRWEZ5TTRPQmdyVnF4QVdWa1pEaDQ4aU9MaVlyejQ0b3V3c3JLQ1NxVkNabVltQ2dzTG9kRm9zR1RKRXZqNit1TFVxVk5RS3BXWU8zY3VCZ3dZWVBEeGhNRVhvRzJnME1YRlJlZTIyMFdyMVdMSGpoMVFxOVZZdG15WjJZTlJOalkyT2dIQndZTUhrWlNVaEhmZWVVY251TkJxdFdob2FEQTRNS2RTcVNDUlNIUm1veHNLVms2ZE9vWDkrL2VqYjkrKytILy83LytaRlhxWXc4YkdCazg5OVJTKy9QSkxiTisrSFcrOTlWYXZ6YUx1YlJLSkJIUG16TUdsUzVjd1lzUUl2ZXNSQVBidjM0K2lvaUp4MEZVaWtXREZpaFdvcjY5SFFVRUJ2dnZ1Tzd6NjZxdXdzN05EVGs0Tzl1L2ZyM2NNdFZxTjJ0cGFnd041aGdidit2VHBnL2ZlZTYvTDg5K3dZUU9zcmExTjJsWnd2MXkvWGJXNWEycHF3bC8vK2xlVHRpWGo1SEk1YkcxdDlkNzdWQ29WdnYvK2UxUlVWR0Q4K1BHNGVQRWl5c3ZMc1hqeFlxTnQrNEMyeXBMS3lrcFlXVm5odWVlZWc1MmRuZDQyNW9SM1RVMU5ZdERSR1dQdDF3eUZNRUl3WmV3OVZLMVdRNlBSZEt1NnlOS3NyYTI3M1JxMXM3K3pjSitoRUtwZnYzNWRCclB4OGZINDQ0OC9ZR1ZsaGFpb0tKMzJzQUVCQWRpNGNXTzN6cm05cjc3NkNsZXVYSUcxdGJYSit3aXZsWTZoYW5Oek02UlNxYzVubVZLcGhFYWp1V09WVUlMOC9IeG9OQm94eUc5dGJjWDU4K2ZoNU9TRTRPQmdzNDZWbloydHN3YVM4TjNQVUdYYm1qVnIwTDkvZndEbVhaT0NvcUlpTWZTUlNDVDQ1Sk5Qakc0clRBd3hKL0FYMXFLcnFhbkI5T25UeFZhZ3p6Ly92QmhFMmRyYTR1bW5uemI3TzByN2MxV3IxZmptbTI5UVdscUtXYk5tSVNvcXl1aDdRMVpXRm43KytXZDRlWG1Kbjg5RVpCaERLQ0lpSWlLaTI2aDlIL3FhbWhwOCt1bW5hRzF0eGJ2dnZ0dnBRRjU3MmRuWlJrTW93VnR2dllXQkF3ZDI2eHc3enJZK2NlSUVpb3FLTUdMRUNDeGZ2aHdTaVFRREJ3N0U5T25UY2ZMa1NadzhlUkpSVVZIWXQyOGZFaE1Uc1hidFd2ajUrU0V3TUJBQXNHclZLbXphdEFrLy92Z2ovdnJYdi9aYVdHSUphV2xwS0MwdHhmRGh3ekYwNk5BZUh5OHdNQkF4TVRIWXRtMGJYbjc1WlhGZ3BMeThIRXFsRW41K2ZucjdORGMzUXlhVGRUcUlvdEZvRUJjWEJ3Q0lpSWpvOWIrcG41OGZSbzBhaGN6TVRLU21wdXBVdnR4cmhNcWNtcG9hZy9lWGw1ZERJcEhvQkM3VzF0WjQ3cm5uOE9tbm4rTGF0V3ZZdm4wNzFxeFpnK2JtWnFPRGRScU41bzVYeGdBUDF2VnJLVDJwcEx5WHRMUzA2QXpFRnhZV29xeXNETjdlM25xRDh6Lzk5Qk11WDc2TWlSTW5Zdm55NWZEMzk4ZnUzYnZ4NVpkZll0MjZkZUxndGFDeHNSRy8vZlliTWpNeklaVks4ZXl6eitxMWlCUjBGUnBldjM0ZEgzLzhNYXlzck5EYTJvcnc4SEFzV3JTb2g3LzlmN3o1NXB1ZERvaC85TkZIUnFzc2J6ZFRBaUZqREwydU85NTI5T2hSSEQxNlZPZTJmLzd6bjBZRHVNYkdSbXpmdmgzWjJkbHdjM1BEeXBVcnUyd1hwMVFxdTFWdEpJU0ZIUWY2Yjl5NEFUYzNOL0huNk9ob2hGNmlJdWtBQUNBQVNVUkJWSWFHNHU5Ly83dTRUMnhzTEdKalkvV09hZWh2VWx4Y2pBMGJOdHl4NS92U3BVc0EyaW9OZ2JidkpRcUZBcDZlbnJDeXN1cTBTdW5XclZ2aS9ZR0JnZkQxOVRYNE9XVG90bzd0Nk56ZDNRMU9lREQyL25qMjdGa0F3SVFKRTR5ZVgwL3MzYnNYbHk1ZGdwK2ZuODY2VjdhMnRuaisrZWZ4N2JmZklqazVHVktwRklzWEwrNzI0MWhiVzJQdDJyWFlzMmNQamg0OUNwbE1ob2lJQ0wzdFVsTlRzVzNiTm5oN2UrTzU1NTVqQUVYVUJZWlFSRVJFUkVSM1FFTkRBelp2M296NitucjQrZm1KLzNqdlNuZlhPT3FKK2ZQbnc5SFJFVE5tek5BWmdKNDNieDZhbXBvUUdob0tBSmcrZlRyT25UdUg2T2hvdlAzMjIrSjJRNFlNd2FPUFBvckJnd2YzZUFENzVzMmJKZzJrZFpjd1NEVjkrdlFlSDZ1K3ZoNFZGUldReVdRb0tDakFtVE5uRUI0ZURnQTRmLzQ4QUJnY2xGVW9GRjNPeEU1TFMwTjFkVFdjbloweGVmTGtIcCtyS1NJakk1R1ptWW5ZMk5pN09vU0tqbzd1OUg1bloyZElwVkpVVlZVWnZMK3NyQXdlSGg1NkZSc09EZzVZczJZTnRtN2RLcTdYTlc3Y09Jd2JOMDd2R0crODhRYTh2THp3N3J2djZ0eCtKOEtOQituNnRaVHVMRHFma3BKaVVvWE8zV1RQbmoxSVRVMkZvNk1qSkJJSjZ1cnFvTlZxZGRaK2EyeHN4TC8vL1crVWxKUWdLQ2dJVHozMUZJQzJkbE1xbFFwLy9QRUhQdnZzTXl4Y3VGQjhMWjAvZng1Ly9QRUhHaHNiNGU3dWptZWZmUlkrUGo3ZE9rZWxVb2x0MjdaQm85RmcyYkpseU03T3h1blRwOUd2WHo5TW16YXRXOGM4ZlBpd1h1dXRob1lHbllxUmp2Y0IwTHUvL2FTU2U1VlE4VmxYVjRmbTVtYTR1N3ZEeXNvS0dvMUdmSTgwZHQwWEZCVGdsMTkrUVcxdExjYVBINDhsUzVZWXJIUnJMeTB0RFR0MzdzU2tTWk1RSGg1dVZsV1hFSkswYjhlbjFXcnh5U2VmWU5La1NlSnQ1ODZkUTBWRkJXYlBuZzJ0Vm92WTJGaG90VnFkei9YazVHVEk1WEs5NzFUSGpoMkRoNGVIMlJWSGxuVHAwaVU0T1RuQjM5OGZXcTBXSjArZTFMbS9zOGtOYXJWYXZOL0x5d3NUSmt6UUNZWCsvdmUvbzdHeFVXY055UjkvL0JFWkdSazlDbEVVQ2dVdVhyeUlQbjM2WVBEZ3dlTHRKMCtlRksrZmpveGRjMDVPVG5wdEJ3OGNPSUQ0K0hpNHVibGg3ZHExZXE5SlcxdGJyRnUzRGw5Ly9UWGk0K1BOV3IreXE4K2YvZnYzRzZ4NEZwU1ZsUmxjczlETnpRM3Z2LysreWVkQmRMOWpDRVZFUkVSRWRCc3NYTGhRSEtDc3FhbkJ0OTkrS3k1NlhsUlVoS0tpSXBPT00yZk9ITXlmUC8rMkRuYmEydHJpL1Buek9IejRzTUg3Ty9iMHYzYnRta21MMVp2YmlnVm9Dd0xhRHpZSnJRazd0bFV6Tk9PNUt4VVZGYmg2OVNwY1hWM05yb0lTQmpUVmFqVlNVMU54NGNJRjVPYm1RcVBSb0cvZnZwREpaRGgwNkJCR2pCaUIxdFpXSkNRa1FDcVZJaVFrUk84Y0ZBcUZ3ZlYzQkdxMVdweXBQblBtVEVpbDBtNE40a2RHUnBvMWlPcnY3NDkrL2ZxaHJLd00xNjlmMTZ0OHNJUURCdzRnSVNFQjRlSGhtRDkvZnJlTzBWVUlKWkZJNE9ucGlldlhyK3ZkVjFsWkNZVkNJYlpCNnNqYjI3dkxhaUNOUmdPdFZudlh6SXArVUs1ZlMrck9MUHI4L1B3N0hrSTFORFFnSmliRzVPMzc5KzhQYTJ0cjFOZlhReUtSb0cvZnZnZ05EUlhESktDdEt1VHExYXNZUFhvMFZxOWVyZlBhajRpSWdKdWJHM2JzMklIZHUzZmo3Tm16VUt2VnFLaW9nRVFpUVZoWUdCNTc3TEZ1dHpkVEtCVFlzbVVMcmwyN2h1RGdZRXlhTkFsanhveEJWVlVWOXUzYmgrYm1ac3llUGR2czQ4YkZ4WW5yV3JWL3JLNWVkeDN2dnhNaFZGMWRIYlp0MjJheDR3blg4RGZmZklPU2toTDg3VzkvZzVXVkZhcXFxdkNQZi93RERnNE9SdC9MZHUvZWpkcmFXcXhjdWRMazZwZTZ1anBZV1ZraExpNE9aODZjd2FoUm96Qmp4Z3dNR2pTb3kzMkZxcWIySVZSTlRRMVVLaFU4UER5UW41OFBvRzNkcEwxNzl5SXNMQXlCZ1lHSWk0dURnNE9EVHVDVW5aMk5ob1lHdlJEcXp6Ly9oSStQengyWjhBTzB2Zi9XMU5SZzh1VEprRWdrdUhqeG90NW5sYkVLTFZOYTNHazBHcjNQTDJHZHFKNU1Nb2lOallWU3FZU3JxNnZPN1VsSlNVWkRNMlBYbktlbnB4aENxZFZxN05xMUMwbEpTWEIwZE1TNmRldkVkYkk2c3JPencwc3Z2WVNVbEJTelF1OGxTNWFZdkswNXVncGtpUjQwREtHSWlJaUlpRzREWVZDN3FLZ0lQLzc0SXhvYUd1RGc0SURXMWxhc1diTkdaLzJFOWlvcUt2RDk5OTlETHBlTDFSZGp4b3k1YmVmZFVVOFh4Ulowbk5scktpY25KNTJCUDZFMVljZkJ3TzRNWW1kblp3TUFSbzRjYWZhK2VYbDVBTnBhNGZ6ODg4OEEybHJoVEowNkZTTkdqRUJlWGg0dVhMZ0FsVXFGSDM3NEFTcVZDbzg5OWhoYVdscXdlZk5tOU9uVEJ6WTJOaWdvS09qeUhPTGo0MUZWVlFWM2QzZXhZc09VUmVPQnRsWi9kWFYxWnY5K2dwRWpSeUl1TGc3WjJkbTlFa0tkT1hNR0twVUtwMCtmN25ZSVpXaUFybU5JNSszdGplVGtaQ2dVQ3AzMTJDNWZ2Z3lnYlEwVFk3b2FxQk1DeWJzbGhHcnZmcjUrTFduZnZuMW03Mk5zdHYvdFZGdGJpd01IRHBpOC9Zd1pNOFRYaEZhck5kZ0NkTVNJRVhqNTVaZmg3Kzl2Y1BEYTFkVVZvMGFOUW5KeU1zckt5c1Q3Z29PRE1XUEdqRzRIVUFVRkJkaStmVHVxcTZ2aDdlMk5GU3RXQUdnYjJGMi9majAyYmRxRW8wZVBvcVNrQkU4OTlaVE9tbnRkK2ZqamozVis3bXJ3L29NUFByaHIydkUxTnpjakpTWEZvc2ZVYXJXNGR1MGFIbnJvSWZFNUZqNG5US2xVTXFmOTJyUnAwekI1OG1Ra0pDUWdOallXNmVucFNFOVB4OUNoUXhFVkZTVzJBVFhFMEh0clpXVWxBTjNQd0VtVEp1SHc0Y05JU1VuQjBLRkQwZHpjck5PdUQyajdPM1lNQ1ZwYlc2SFZhdS9vbWxCWldWa0FnTEZqeDBLbFV1SGd3WU53Y0hEb3NnV3pxVnBiVzNWQ1BLRHJOZEc2b2xBb2NPYk1tVTYzTWZYYTZmaFpuWkdSZ2FTa0pEZzRPTUROelEzSGp4L3ZkSDhiR3hzOC9mVFRKajJXSUN3c1RQenZLMWV1bUxWdlIxS3B0TnRWbjBUM080WlFSRVJFUkVTM2dWYXJSVXhNREk0Y09RSXJLeXVzV3JVS1BqNCsrUHJyci9IOTk5OWoyYkpsbURoeG9yaTlScVBCbVRObmNPalFJYWpWYWl4YXRFaHM1WFluUGZyb294WTVUc2RCN0k0enU5dlA5dmIzOTljWkpPZ3RRalZhVit0WkdDSU1RRnRiV3lNa0pBVFRwazNUV1ZObytQRGhrRXFsMkxScEUrcnE2akJtekJpeCtxT3lzaEpYcjE0Vjk1ODRjYUplWllpZ3ZyNGVmLzc1SndEZ2lTZWVFQWZqVEtsSXljek14TTZkT3dHMERTd2JXdU9nSzc2K3ZvaUxpME54Y2JIWis1b2lJaUlDaVltSm1EcDFhcThjWHpCbzBDQWtKU1dKYXlVSmhEQ3hKK3VCTlRjM0E4QWRYOXpla1B2NStyVWtZYjIxZTQyM3R6Zis4cGUvaUQrYlV5SFoyUnAwUTRZTUFRQ29WQ3BjdTNZTnBhV2x1SHo1TWk1ZnZpeSs5OW5aMldIVXFGRm9hV25CcFV1WGtKcWFpdFRVVkF3WU1BRCsvdjd3OWZYRmdBRUQ0T25wMmVsNlFCVVZGWWlPamtaNmVqcXNyS3pnNXVZbXJzTzJhTkVpT0RrNXdkblpHYSs5OWhwKytlVVhaR2RuWStQR2paZzVjeWFtVHAxNjMxY2ZkS2NDVVdEczlWQlZWWVdtcGlhZGFpUzVYQzQrbnFWSnBWSkVSa1ppeXBRcFNFaEl3SWtUSjFCUVVJQ0NnZ0w0K3ZwaS9mcjFCdDgvRGJYakU0TFA5cCszUW5Wdy8vNzkwZExTSW9ac3ByWUM3YzU2VlphU201c0xBSEIxZGNYWnMyZHg2OVl0UFByb296aDQ4S0M0VFdscEtRNGRPb1NsUzVmQzNkM2RyT09yVkNvNE9qcnEzTmJURU9yWXNXUGk1NTZsalIwN0ZybTV1WmcrZlRvKy9QQkQ4YnVTTVE0T0RtYUhVTzE5OWRWWDNkNFg2Tm4xU1hTL1l3aEZSRVJFUkhRYkhEOStIRWVPSElHYm14dFdyMTR0OXN4LzlkVlhzWFhyVm16ZnZoM0p5Y2xZdUhBaEtpc3JjZXpZTVZ5L2ZoMGVIaDVZc1dKRnArM1pib2Vnb0NCNGUzc0Q2UDc2TGUxbndvNGZQeDU5K3ZRUmYrNDRzN3ZqYk8vYk1ZZ3R0THpwVG9YUHBFbVRVRjlmajVFalJ4cmQzODNORFJxTkJxR2hvVmk4ZUxFNDZQdC8vL2QvVUt2VlVLdlZzTEd4NlhRZ2FPZk9uZUtNYUdNdDR6cXFxNnZEdm4zN2tKYVdCa2RIUjdOYUozVWsvRzVDSzBsTG16OS9mcmNyb013aERLcm41ZVdKZjBlTlJvTzh2RHg0ZVhrWm5mMi9aODhlREJ3NEVDRWhJVWFmSjZFbG03Mjl2VW5uWXU3MTFOcmFhdkkrSDM3NEllenQ3UitJNjllU3VsUHhJbFRMM08yTXJjdlZVV0JnSU5hc1dZT1RKMC9pNXMyYnVISGpCbTdldkNrT1dBTnQ3d2RqeG95QlFxSEEyTEZqeFNyZGxwWVc1T2JtSWk4dkQ0V0ZoVWhNVEVSQ1FnS0F0ckRMd2NFQnJxNnVXTFZxRmJ5OHZLQldxNUdkblkzRXhFVGs1ZVZCcTlWaTBLQkJXTFpzR1R3OVBiRnYzejRrSmlZaVB6OGZ5NVl0dzZoUm8yQnZiNC9ubjM4ZWlZbUpPSERnQUE0ZlBveVRKMDlpL1BqeG1EQmhBbng5ZlRzTjFqcHFiR3cwMnNxenNiSFI1T1BjaTBwS1NnQkE1M3RHUlVVRmdMWmc4NE1QUGpDNDM2MWJ0d0RBNlAwclY2N3N0TTJlcmEwdElpSWlFQm9haXJpNE9NVEV4TUROemMxb2dHOG9oTHA2OVNvY0hSMzEyc0MxL3h3MnQ3VmVkeWFpV0Vwa1pDU0tpb3F3Yjk4K0xGdTJESW1KaVpnMmJacE9DTlhjM0l6OC9IeEVSMGRqNWNxVkpoOWJxOVdpdGJVVnRyYTJPcmNMZjlmdVZPOWV1M1lOcDArZnhzTVBQeXhPNGpDa3U1ODdFb2xFSjFUcUxPUjUvLzMzZTd4dUlkQlcvZmZLSzYrWXZaK2hkYUdJNkQ4WVFoRVJFUkVSM1FZelo4NkVqWTBOSmsrZXJETTQ3ZUhoZ1RmZWVBTmJ0MjVGVmxZV1B2MzBVd0J0Ly9DT2lvckNuRGx6ekJvWUVOYTVFSTVqS1k4Ly9yak96ODdPemlZUDdFUkhSNk8rdmw3bnRtZWVlVWJuNS9hRHZwMjFSakkyZ05yZEFZNzJhbXBxQUVCdk1NdFVNMmZPUkhSMGRLZnQ3b1RCclQxNzluUjZyS1ZMbCtyZGxweWNMTGJxTWRYcDA2ZHgrUEJoS0pWS1BQTElJM2pzc2NkMDJzK1pTd2dlYW10cnUzMk0zdGJWbWxCQTI0THRmZnYyUldabUpwNTQ0Z2xJSkJMazVlVkJvVkRvcklmVG5rYWp3WVVMRnhBZkh3OWZYMS84OE1NUEJyY1RXa2JsNStjYkhKeTlkZXVXZVB2U3BVdk5xalM0ZWZNbUpCSUpQRHc4VE5wZUdKQjdFSzVmTW8yam95TW1UcHlJMk5oWUJBWUdpaE1pQkZsWldhaW9xSUM5dlQzczdPeFFYbDZPN094c3VMcTZZdGl3WWZEeDhjSGd3WVBoNitzTFIwZEhWRlpXWXVQR2pXaHFhaEpES0psTWhqRmp4b2cvTnpjM282eXNEQlVWRmFpcXFrSlZWUldHRFJzR0x5OHZ4TVhGNGVqUm8ySWx4VU1QUFlTb3FDaU1IVHRXREpHV0xsMkt3TUJBN05peEE0Y1BIOGF3WWNOZ2Eyc3JyanMxWnN3WUhEdDJER2ZQbmtWQ1FnSVNFaEl3YU5BZ2JOaXdRV2RRV3F2VkdoMms3aXlFdXB1MGYvK3dGS0VGV2Z2d1JhZzQ4ZlgxN2JMRm83SHd0ZU82VzhaSXBWSkVSVVVoTEN4TVhKOUlVRjVlRHExV0MyOXZiNmhVS2dDNklaU2JteHRHalJwbDlOZ3ltZXlPcmUvVUhhTkhqMFpRVUJCeWNuSlFWVldGVjE5OVZhOTlYbUJnSUI1NjZDR2twS1JnNXN5WkprK2NhV3BxZ2xhcjFhc1dGSUxsN29SUWh3NGRna1Fpd2FKRmkvRGhoeDhhM2M2Y3o1dnVVaXFWT3BNamVxSjkyRTVFbHNFUWlvaUlpSWpvTnJDeXNzTDA2ZE1CUUZ5NHZiaTRHTVhGeGNqTHl4TUhlYjI5dlZGYlc0dUdoZ2FjT0hFQ2x5NWR3cUJCZzlDL2YzKzR1N3ZEeGNVRnpzN09rRXFsc0xHeGdZMk5qYzVzYjJFZ3IxKy9mdDFlazhhVTJmejI5dlltVnpmRXhjWHBEV0ozbDcyOVBZS0RnOFdmMDlMUzBOVFVwQmNjSkNZbW1uWGMxdFpXY1Rad1Q5cW9wYWFtV3FRYW9tTUlkZlhxVmV6ZXZSdTJ0cmF3c2JFUnEyMjZFaDhmajVhV0Zyenh4aHQ2ZzgzZElmeHRsRXFsMFRWazdqUlRCN0ZHalJxRjA2ZFBvN0N3RUVPSERrVnljaklBNCt1YkZCVVZvYm01R2Q3ZTN2RHk4dXJ5ZVc1dWJqYllva2l0Vm92N3RyUzBtTlc2WjhPR0RiQzJ0dTV4dTUvNzdmcTF0SzVDWWtNczlUZnFiWTZPamxpNGNDRlNVbExnN095c1YzbDQ4ZUpGQVArcHRIem1tV2Nna1VpTXZpOVdWMWNEZ042YU8rM1oyZGxoeUpBaFlnVmllMEZCUVRoOCtEREdqQm1EME5CUVBQend3d2FQTVd6WU1MejU1cHVReVdSNmxSeE9UazVZdEdnUlpzK2VqYVNrSktTbXBtTFpzbVU2Z1pOYXJZWldxelg2dVdqS21sQjNnL2J2SDVaU1VGQUFEdzhQOU8zYkYwQmJ5N2Fpb2lMSVpESU1IanpZYUdXZ3BkZktFaVpJVkZaV0lpMHREYW1wcWJoKy9UcVdMRmtDYjI5dk1lQnYvL3gzMVdLMHU4L2RuVnovYTlhc1djakp5VUY4ZkR5ZWUrNDVnOXRFUkVSZysvYnRpSTJOTmJuOW5EQjVwR05RSTN6MzZVNFZrYSt2TC96OC9PRGw1ZFhwZHIwZFFtbTFXclMwdEZpa0hlZXRXN2Z3ajMvOG84ZkhJU0pkREtHSWlJaUlpSHJacVZPblVGMWREYmxjanV2WHIrUFdyVnZpTEV1SlJBSWZIeCtFaG9aaTNMaHg4UEx5Z2thalFXNXVMakl5TWxCUVVHQjBRTFpmdjM3NDcvLytiNTMxQzRTWngyKzg4UWFjbkp5NmRiNm1WQ1cwdHJhYXZDNlFNSERVVTNQbXpJR2pvNlBPZWtHRmhZVm9hbXJTQzIxY1hGejAxajB3bFNXQ2xlNE8yaGthTUt1cnE4T1dMVnVnVXFtd2FORWl4TWZIaXlIVUR6LzgwR2xyUEtGZDBxKy8vbXAwbSs0R0duZGpBQVVZL3RzYmVrMVBuRGdScDArZnh1blRwK0h1N283MDlIVDQrZmtablZXZWtaRUJBQmczYnB6Unh3R0FIVHQySUNrcENRRHc4c3N2SXpBd3NGdS9SMis2bjY5ZlM0aVBqNzlqajkwVERRME5pSW1KTVduYmdJQUE1T2JtUXExV2k4Rk1lWGs1S2lzcklaVkt4ZW9TT3pzN1ZGWlc0dnZ2dnpkNG5KYVdGZ0J0NFZWaFlXR25qeW1UeWZEV1cyL3AzT2JoNFlHTkd6ZnFCVXRYcmx4QlMwc0xoZzhmanNyS1Nuejc3YmNJQ0Fnd1dDVXFVS3ZWbUQ1OXVqamhvejNoUGRQUWVqLy8vT2MvT3gyQXY1dldlREVVbHAwNGNRS0hEaDNDa2lWTE9nMlhOMnpZQUsxV2k1S1NFbkZTZ3RBS3RxYW1Cb21KaVFnTkRVVnViaTVVS2hYR2pSdlg3Y2tzNXFxc3JFUjZlanJTMHRKdzdkbzE4ZmIrL2Z1TEFZZWhFTXBVeGlwY094S0M4VHZKMTljWHJxNnV5TTNOTlRyWkl6ZzRHUHYzNzBkS1Nnb1dMRmdBWjJmbkxvOWJWVlVGUUwvYVcvaTdkdWU1RGdzTE02bTZ1cmVyREt1cnE2SFZhaTN5dWVIcDZZbDMzMzNYN1AzZWZQUE5IajgyMGYyTUlSUVJFUkVSVVMrN2NPR0N1SGkyZzRNREFnSUNNR2pRSUF3ZVBCZ0JBUUY2LzJpMnNySkNVRkFRZ29LQ0FMVE5YcjEyN1JvcUtpcHc4K1pOMU5iV29xYW1CbzgrK3FqT2dKcENvWUJHbzRHTmpVMjNBeWlnYlIyWnJnSUd1VngrMjJjS205TlN4OXoyTzhKYVRCcU5CaTB0TFNhdjUzTzdLSlZLakI0OUd1SGg0VG9ENUhLNTNLUlozcGFhT1M5VTl2U2tXdXh1NGVQakF6OC9QMlJsWmFHeHNSRWFqUVl6WnN3d3VuMW1aaVlBNkZUeWRLUlNxWkNWbFFWN2UzdTB0TFRneElrVGQyVUlkYjlkdjVaMnI2NEpWVnRiMjJYck5NSFlzV09SbHBhR3pNeE1qQjA3RnNCL3dyZU9iV05iVzF1Ny9OMFVDb1c0WHAweHhscGwyZHJhSWljbkIrZk9uY09NR1RNd2VQQmcvUGJiYjJKZzcrTGlBazlQVDV3L2Z4NDNidHpBQ3krOG9EZm9IaDhmanovKytBTXZ2UENDd1d1dW9hRUJBTVRQeHU2MmdBd0tDc0s2ZGV1NnRXOXZtVHAxS21KaVluRHMyREdNSHovZWFEWEloZzBic0hmdlhuenh4UmZZc0dFREJnOGVER3RyYTd6MjJtdjQ5dHR2c1d2WExsUldWb3JySXo3eXlDTzlldDdsNWVYSXlNaEFlbnE2dUFZVjBCWThqUjA3RnNIQndXSUFKYXhuSkpGSXVoV1dkQXd2Zi92dE4xUlZWV0g5K3ZVNnh4T0M4VHZOMjlzYjJkblpxSzZ1TmxobGFHdHJpNUNRRUdSbFplSFdyVnNtaFZCQ3VEZGd3QUNkMjRVUXFtUGJQMU9ZK2wzVDBpRlVXVmtabkoyZDRlRGdBSzFXaXovLy9CTkFXenZQbm1wdGJVVnBhV21QajBORXVoaENFUkVSRVJIMXNsV3JWcUd4c1JHZW5wNXdkSFFVL3pGZVhsNk84dkp5czQ0MVo4NGNzV1ZPUjhLeGV0b1QzNVFBeHMzTkRXdlhyalhwZUVsSlNUMWUyRDB1THM3Z29JQ3cvdEsyYmRzTTd0ZHg3WnJPdUxxNlFpNlhvNmFtNXE0S29WeGNYTEI4K1hLRGJhcis4cGUvZExxdnBkc2xDYTIzdXJ0dTF0M2cxcTFiNk5ldkh3Qmc3dHk1MkxScEU2NWN1UUkvUHorTUhEblM0RDZscGFXUXkrWHc5Zlh0dE8xWVFrSUNHaHNiTVhYcVZEUTNOK1A4K2ZOSVQwOFgxOGE1Vzl5UDErK0RUS2lBSFRSb2tNNXMvTTZDbHFDZ0lEZzdPK1A0OGVNWU0yWU01SEk1a3BLU1lHZG5weGZHRGhnd3dPaDd5TWFORzFGVlZZWC8vZC8vaFl1TGk5SEhlL1BOTnp0OVg3MTQ4U0l5TWpJUUhoNnVkNTlNSnNPNmRldXdZOGNPbkQ5L0hsOTg4UVZlZSswMTlPblRCNVdWbFhCM2Q0ZTN0emMwR2cxKyt1a252UDc2NjNvVmpVSlZxUERlRlJrWkNRQklUMCtIWEM3SDhPSERqVlpCcWxRcW5EMTdGbXExV256dnVKdklaRElzV0xBQXUzYnR3cjU5Ky9UYXM5WFcxdUxJa1NOSVRrNkdWcXVGVENaRFJVV0ZXQTNsNnVxSzExNTdEWnMzYjBac2JDeUF0cERlMGdHNlJxUEJsU3RYa0pXVmhjek1UUEU1QWRyVzZRc09Ec2JZc1dNTlBnL0NlbERkcVlMcVNLdlZJaU1qbzl1QjF1MGdUREF5MU5KVk1HL2VQRHorK09NbVZ5VUxhMy81K1BqbzNONlRTaWhUbWZvZHhOUncrTkNoUThqTnpkVzV6WncyczUyNUU1TTBpQjRFREtHSWlJaUlpSHFacDZlbnpzODltUkVhR0Job05JUVNacm1hdWtoMVQxaGJXK3Y5WHNZSWF6WjBkeENwc2JFUmhZV0ZZaVdLSVNrcEtRWnZOMmNRMjh2TEMzSzVIQlVWRlhvemhjM1YxVUNLdWJQd08xdDQvWFlTWnNqZmp0ZFlUeWlWU3R5NmRRdFZWVlhpUUtkY0xzZmYvdlkzdExhMjR1T1BQd2JRTm10YUtwVkNxVlRDMzkvZjZQRXVYTGdBb1BNcXFNcktTaHc1Y2dSV1ZsYUlpSWlBUkNMQnhZc1hzWFBuVGd3Y09MRFQ4T3AydXgrdjMrNzY0SU1QeFA4V1hpdnRiek9Wb1gxWHIxNE5iMi92SHA1aDE0UVF5cHdLUlZ0YlcwUkdSdUxBZ1FOSVNFaEFWbFlXMUdvMW5uenl5VTdEcFBaeWMzTlJXVmtKUHorL1R2ZFJLcFhRYURSR1F5aVZTb1dNakF6MDZkTUhBUUVCQnJleHNyTEM4dVhMWVdOakE3VmFMVDdlOXUzYlVWZFhoM2ZmZlJlTEZpM0M3dDI3c1dYTEZyejU1cHM2YmNLRXRxVWVIaDRBZ0lVTEZ3Sm9xL2I1OHNzdlVWSlNncmx6NTJMUW9FRTZqOXZRMElBdFc3WkFyVllqSkNRRVR6enhoRWwvbTlzdE5EUVVHUmtaU0VwS3dxQkJneEFXRmdhRlFvR1ltQmljUG4wYVNxVVNVcWtVVTZkT3hmVHAwL1Vxc0IwZEhmSEtLNi9nZ3c4K0VNUGhtcG9haTB3NHlNM05SVXBLQ25KeWNuUUNiUThQRHdRSEJ5TTRPTGpMejF5aDdhT2hkb3JtS2lzcmcwS2hNTHIrMkoybTBXaHc5ZXBWQU9pMHZadzUxN3RTcVVSUlVSSHM3T3d3Y09CQXZmdTZVd1YxSjRXRWhNRFoyVmtNMFByMjdZdlEwTkFldCtOemMzT0RxNnNybGk5ZkRwVktCWWxFSXY1dHpwMDdCN2xjam5uejVobmNkOU9tVFQyZUJFWjBQN3UzM21XSWlJaUlpTzRUblMyQ2JraDBkSFNYNFZWSlNRa0FZT2pRb1QwNk4xTlVWbFoyV1lWampDa3pUSnVibTNIZ3dBRmtabWJDeWNrSnI3Lyt1c0h0TEZucDQrdnJpMHVYTHFHNHVGaGM5NmU3cGsyYlp2RDI4K2ZQUTZGUWRIbi8zYXFvcUFnQTRPZm4xeXZIUDNUb0VCSVNFaEFlSG82NWMrZWF0TS9seTVkUlVGQ0ErdnA2QU1CNzc3MG50dDVxVHlLUllNaVFJZkQxOVFYUU5oditsMTkrZ1ZLcGhLMnRMV0ppWWpCMDZGQU1HelpNWnorTlJvTzB0RFJJSkJLakZVMTFkWFg0N3J2dm9GUXFNWFBtVExGYVlzR0NCZGkzYng4MmJkcUUvL3F2LzdwcktzanV4K3UzdXd5MW1ldEpXNzMyK3dyQkhkQldxZXJwNmRrcmc3MXl1UnlBYVZXczdZV0hoeU1wS1FtLy8vNDdOQm9OeG84ZmIvTGFPUzB0TGZqOTk5OEIvS2VxeUJnaGVEQzJka3g2ZWpxYW01dnh5Q09QZEZyVklaRkl4TFpxd25iVjFkWGlOUndXRm9iaTRtS2NQMzhlUC8vOE05YXRXeWV1OVNSOFBuYXNBdkh5OHNMYXRXdngzWGZmNFYvLytoZWVmUEpKVEp3NEVRQnc2ZElsN05xMUM5WFYxWmcyYlZxblZTZTkrZnlhYXRXcVZmanl5eSt4Wjg4ZWxKU1VJQ01qQTgzTnpiQ3pzOFBNbVRNUkdSblo2U0I5Zm40KzZ1cnFZR05qZzdLeU1uenl5U2RZdlhwMWo3OVRGQlVWNGZ6NTh3RGFCdm1GNEtuamM5RVpvUXEzSjYyR0JVSzFsNk9qSTFRcWxVbkIrdTE0ZnJkdTNRb3JLeXZjdkhrVFZWVlZHRGh3b01WQ2pZc1hMMEtsVW1INDhPRjY2NStwVktwZWY5MTJ0LzJsTWVQSGo4ZjQ4ZVAxYmo5NzlpeGlZbUt3ZnYxNnM5WjFpbzZPaGx3dXgvUFBQeSsyOU51d1lZUE9kM1c1WEk3VTFGVFkyZGxoeVpJbDRudkIxYXRYNGUzdGpmZmZmeDl4Y1hIWXZYczNsaXhaWW9IZmt1ait3aENLaUlpSWlPZytvRlFxa1pXVkJRQVlNbVJJcnorZWk0c0xGaXhZWU5ZK2h3NGRFbWRZdDZkVUtsRmNYSXpMbHkvajh1WExBTm9HOVdOaVltQmpZMlBXUUZWUGpCdzVFa2VQSGtWV1ZoWVdMVnJVbzJNWm15MS82ZElsS0JTS0x1Ky9HMm0xV21Sblp3TUFSb3dZMFN1UEVSY1hCNVZLaFZPblRwa2NRbVZsWlltRGlsS3BGSzZ1cmdnTURJU1hsNWY0djQ4KytnaDkrL2JGbWpWcnhQMzI3OStQM054Y2pCNDlHaEVSRWZqWHYvNkZuMzc2Q1MrOTlKSk95SmFWbFlYNitucHhzZmlPS2lvcThQMzMzME11bDhQZjMxL252TVBEdzFGU1VvTFUxRlI4L3ZubldMTm1qZGdDNjA2Nkg2L2Y3dW9zQUx0eDR3WVVDb1hCMFBYYXRXdHdkWFUxYWViOTFhdFg4YzAzMzJEQWdBRll1M2F0U2V1M21FT29VQlRXenpHVmpZME5oZzhmTGxZSlRabzB5YVQ5V2x0YnNYWHJWdHk4ZVJOQlFVRVlQWHAwcDlzTEFiR3hBT0gwNmRNQTJ0YWk2a2lyMWVvRVArMy91N201R2JXMXRXS3dEQUNMRnk5R2NYRXhpb3VMY2VQR0RRd1lNQUJxdFJwNWVYbXd0YlUxK0hvTUNBakFtMisraVo5KytnbmJ0MjlIZW5vNnBGSXAwdExTNE96c2pCZGVlS0hUOTd6ZWZuNU41ZURnZ0pkZWVnbWJOMjlHY25JeUFHREtsQ2xZc0dDQjBYV2lCRlZWVmZqdHQ5OGdsVXJ4MWx0djRjaVJJMGhQVDhlMzMzNkx4WXNYbXh4T0doSVNFb0xtNW1ZRUJ3ZnJQRmZteU1uSkFXQitGYTZmbjUvTysvYjU4K2VSbXBvS0FFaE5UVVYrZmo0aUl5TXhaY29VeUdReXZlMkIyL2Y4eW1ReUpDVWxBV2hyclduSlNsQmh2YmNKRXlibzNhZFNxUXkrUHFxcnE3dFZGV3FJcWV2ODlYVHRLTGxjanNyS1N0aloyZW1GYmNab05CckV4OGREb1ZCMHVpN2t5cFVyMGRMU2dzVEVSSGg2ZWlJaUlnSUFzR1hMRmpnN08rT3R0OTVDWm1ZbUNnc0w0ZURnZ1BuejUvZm9keUc2M3pDRUlpSWlJaUs2RDZTbnAwT3BWS0ovLy82M1pkRFh6czVPbkMxdXFoTW5UaGdjeEU1TlRjVnZ2LzBtL3V6aDRZR2dvQ0FNR3pZTVE0WU1zY2dhRUtidzl2YUd0N2MzcmwyN2hvS0NndHRTVVhZdnljL1BSMDFORGZ6OC9PRHU3dDRyanpGbHloUWtKQ1JnNnRTcEp1OHpjZUpFREIwNkZGNWVYbkJ6Y3pOcGZZem82R2pFeGNYQjI5c2JLMWFzZ0V3bXcrTEZpN0Z6MlYxTnBnQUFFY3BKUkVGVTUwNXMzcndaSzFldUZGc2dKaVltQW9CZUZaUXdjSFh3NEVHb1ZDcjQrUGhnN2RxMU91dHFTQ1FTckZpeFFneUp2L3p5UzBSRVJHRFdyRmxkRGdwM3BGYXJ4V1AyMVAxNC9WcFNmbjQrNHVMaWtKT1RBd2NIQjd6enpqczZGUW0xdGJYNCt1dXZvVlFxRVJBUWdERmp4bURVcUZGR3F4WThQVDNoNStlSDNOeGNmUDc1NTFpM2JwMUZXMW9LYTZOMGJMUFZHYlZhamIxNzk0b0Rxbks1SEpzM2IwWmtaQ1JtelpwbHROVlhUVTBOdG03ZGl1TGlZbmg2ZW1MRmloVmRQbFpaV1JrQUdGeFBxYUNnQUtXbHBXSndMQkRhcnBXVWxCZ05MdUxqNDZIVmFuVmFIc3BrTXF4WnN3WlNxVlI4dk96c2JEUTNOeU1vS01ob083ZisvZnZqOGNjZngwOC8vU1NHN1RZMk5saTZkR21Yb1h0dlA3L0dhTFZhbEpXVklTY25Cems1T1ZpNmRDbTh2YjN4K3V1dlkrdldyY2pQejBkU1VwTFloczlZSzEraGtsT2hVT0RwcDUrR2w1Y1hubjMyV2V6ZHV4ZXBxYWxHLy80YWpjYWs4M1IzZCsreWphRmFyVVp6Y3pQczdlMTF3Z09WU29YMDlIVEV4TVFBQU1hT0hXdlNZd3FFOWJIVWFqV09IVHVHWThlT1FTYVQ0YVdYWGtKSlNRbGlZbUp3OE9CQnhNVEVJREl5RW9zV0xkSjc3ZCt1NTNmeDRzV1lPM2N1WkRLWjJWV05RdFdsb2MrSG5Kd2NsSmFXd3RYVlZlKzFYRjlmRDVWS1pmQzFvVmFyZTFRVjJwNmxRaWl0VnR2cC9jTGtBR05WbDhMbmFIczVPVGxvYUdoQVNFaUlYcERmL3ZHc3JLeXdldlZxeE1URVlNcVVLUURhUGd0cWEyc3hlUEJnU0NRU3JGeTVFaDk5OUJHT0h6OHV0Z2drb2pZTW9ZaUlpSWlJN29ER3hrYXpabndXRmhZYXZVK3RWdVBFaVJNQWpMZUJzN1RHeGtZY1Buelk3SDBNR1QxNk5GSlNVaEFVRklTUkkwZUthM1lBYlMyZnRtM2JadlNZd3FCNFo5dVlNNXM0TWpJU3YvenlDMkpqWTNzVVF1M2F0Y3ZnN1VKRlFGZjNkNGRXcTRWV3F4VUg4RnBhV2xCWFYyZnliT0N1Q05WR1hiWGU2b21GQ3hlS2E3V1lhc0NBQVNhdjRhVldxL0g3Nzc4aklTRUI3dTd1ZVBIRkY4VUJ4OG1USjZPdXJnNUhqeDdGanovK2lHblRwbUhldkhtWU8zY3VsRXFsVHJWSFRrNE9EaDgrTEs3RE5tTEVDRHp6ekRNR2d5VnJhMnVzV2JNRysvYnR3NWt6WnhBVEU0Tno1ODRoTWpJU1VWRlJCcyt6dWJrWmFyVmFaMEJXR0JpM3hKb285OUwxYTJ0cmkzUG56cGwxcnFhMmZtcGZCVlZYVjRjTEZ5N2czTGx6NHNDcnU3czdwazZkYXZCNWpZaUlRRnBhR2dvS0NsQlFVSUM5ZS9mQzM5OGY0OGVQeDlpeFkzVUdRV1V5R1Y1NDRRWHMzTGtUeWNuSitPcXJyN0J1M2JwdVY0VzBwMUFva0oyZERabE1obUhEaHFHMnRoWk9UazdpYTlQUTZ5VS9QeCs3ZCs5R1pXVWxIbjc0WWF4WnN3WTNiOTdFanovK2lKTW5UK0xjdVhNSUR3L0hwRW1UeEtvUXBWS0pNMmZPNE5peFkyaHBhWUdQanc5ZWVPRUZuVXF3YTlldVFTYVR3Y25KQ1ZLcEZCS0pCR1ZsWmVMbms2RXFYWDkvZjZ4ZXZWcXZ1aVFnSUFCbFpXWDQrdXV2RFliTENvVUNEUTBOa0Vna2VtMjVPcjRmQ0k4ZkVoS2ljN3V3VGs1T1RnNnlzckp3NjlZdFNDUVNEQnMyREVxbEVsZXVYTUVQUC93QU56YzNNVlFkT0hBZzNOM2RkYzZuTjU5ZmdkQml0TFcxRmNuSnljakx5ME5lWHA1NHUwUWlFZGROY25Cd3dQcjE2NUdRa0NBR0xMR3hzUWdNRE1USWtTTXhiTmd3OFRxVnkrWDQ3cnZ2VUZsWmlhbFRwNHJWY0JLSkJJc1hMOGJNbVRQaDZ1cUsxdFpXMU5UVXdOSFJFVEtaREdWbFphaXVyalk3VERlbXNiRVI3Ny8vUG9DMjE2d1FYamMxTllsaDEvRGh3NDIyUkRWR29WRGd3b1VMT0hYcUZPUnlPZnIyN1l1MWE5ZkN4OGNIZm41K0NBc0xRMEpDQWs2Y09JRkRodzdoMUtsVG1EbHpKc0xDd3NSenVCM1BMOUQyWG1kcXkxYTVYQTZwVkFvSEJ3ZTB0cmFLMVlRZEt6T1ZTaVgyN05rREFKZytmYnBZMFR4dzRFRFkyOXVMMTRhaFVNM2QzUjN2dmZlZTN1MldicTFuS3BsTUJybGNqdExTVWd3Y09GRG5HbFNwVkxoMDZSTHk4dkxFejJxVlNnVnJhMnR4dTl6Y1hOVFYxZWxOakRoejVneWtVcWxlNVpLTGl3dmtjam1LaTR2RmtFa3FsWXFCV21Oakk0NGNPUUlBWWh0ZlYxZFhMRnEwQ0wvKytpc3VYTGlBU1pNbTZVeE1JWHFRTVlRaUlpSWlJcm9EekEyaE9uUHk1RW5jdUhFRHJxNnVCbHV0OUliR3hrWWNQMzdjSXNkeWNIREFLNis4WXZDKzF0WldwS1NrZEhtTXpyWXhKNFFhUDM0OFRwMDZoWnljSEJRV0ZuYTd0YUZRUGRQZCs3dWpxYWtKLy9NLy93TkhSMGZZMmRtaHNiRVJ6YzNOR0RSb1VJK1BuWitmajl6Y1hQajYrbmJaZXV0dXBWUXE4Y1VYWCtEcTFhc1lNR0FBMXE5ZkR4Y1hGNTF0WnMrZURZbEVnaU5IanVEVXFWUHc4UEJBV0ZnWVhudnROWEdic3JJeWJObXlCUnFOUmh5NENnOFA3N1JDeWNyS0NrOCsrU1FDQXdPeGUvZHUxTlhWd2RQVDArajJ1Ym01MkxwMUt3Q0lhM1VJQzdCYm9wM2Z2WFQ5enBvMXE5Ty9WVTlsWjJmajFLbFR1SHo1TWpRYURTUVNDUUlEQXhFZUhvNFJJMFlZZkY3NzlPbURPWFBtWU02Y09TZ3ZMOGVGQ3hlUWtwSWl0aVRjdTNjdnBreVpvbFA5WVcxdGphZWZmaHJXMXRZNGUvWXMvdjN2ZitQOTk5L3Y4U0IrWm1ZbVdscGFFQm9hQ3FsVWlzOC8veHdWRlJYaS9ZR0JnVHJiYTdWYS9QNzc3NmlxcWtKa1pDUVdMRmdBYTJ0ckRCdzRFRysvL1RaKy8vMTNwS2FtNHVqUm80aUxpOE5MTDcyRWpJd01uRDE3Rm8yTmpaQklKSWlJaU1EOCtmUDFCbk4zNzk2TjR1Smk4V2NyS3lzeFFBZ0tDb0svdjcvZStWdGJXeU00T0ZqdjlybHo1Nksrdmg3WjJkbW9yS3pVdTE4aWtjRFQweE5SVVZHZHJsR1huSnlNMHRKUzlPdlhENk5IajhhNWMrZFFXbHFLc3JJeWxKV1ZpZWZuNHVLQ2lJZ0lUSjQ4V2F5R0tDNHV4cmx6NTVDUmtZSEV4RVR4ZmR2VzFoWjkrL2JGcWxXcnhNcmozbnArQlVKWUlKZkxzWDM3ZGdCdGE0QUZCd2NqS0NnSVFVRkJPZ0dFUkNMQmxDbFRFQndjak5qWVdNVEh4NHZCbGJEdnlKRWpVVjFkalJzM2JtRDgrUEVHMjlBS29ZaGFyY2JHalJ2MUtsSE1EWVdNY1hGeGdhT2pJeG9iRzZGVUtxRlVLc1g3K3ZUcGc4bVRKeU1xS3Nya1N0Q2lvaUljT1hKRXZLNXRiVzB4ZmZwMHpKNDlXNmZTeWRiV0ZoRVJFUWdORGNXcFU2Y1FFeE9EL2Z2M0l5RWhBWC85NjEvRlNRQzkvZnlhNjg4Ly94UmI5N1hYL2p1Z1ZxdkZyNy8rQ3JsY2pnRURCaUFzTEF6VzF0Yll0bTBibXB1YmplNW5DUjJES25PQ3E1czNiMkxEaGcyWU1tVUtGaTllTE40K2JOZ3dwS2VuNDdQUFBqTzZyL0M2QjREUFB2dE01NzFRMFA1N25WYXJSWjgrZlJBVkZhVVhBRTZjT0JFblRwem9jczFDTHk4dm5TQThKQ1FFOXZiMlJqOC9pQjVVREtHSWlJaUlpRzR6cVZRS1QwOVB2UDMyMnlidmMvejRjUncvZnR4Z1ZZc3dTUDNVVTAvZHR0Wlg3UmRyTnRVSEgzeGdkbXNYUjBmSExnY0FMRWtpa1dENTh1WDQ5Tk5Qc1hQblRyenp6anRtL1UydHJLeGdaV1hWNlNCSlp6Nzc3TE51dDc5eGNIQ0FwNmNuNnV2clVWOWZENGxFQWw5Zlh5eGR1clJieHhNb2xVcnMyclVMTmpZMlltdWplNUZVS29XTGkwdW5WVXRBVytqaDV1YUdnb0lDaElXRjZkM3Y0K09EK2ZQbjQ4YU5HNWczYjU3Sk05Y0JZTlNvVVFnTUROU1pyVzFJKzFucFF2Z2tsVXJoNysrdk15alhYZmZhOVR0djNyd2VINk16QlFVRmNITnpRMGhJQ0NaT25HaXdiWnd4RHozMEVCNTc3REVzV0xBQWVYbDVTRXhNRkNzTk9wSklKRmk2ZENra0Vna2VmdmhoaXd4Z1Q1dzRFYVdscGVMZktDb3FDdVhsNWRCcXRmRHk4dElaWEhaMGRJU2pvNk1ZUEhVTWJ4d2RIZkhNTTg5Zyt2VHBPSFRvRUNaUG5neU5SaU8yUWhzelpnem16cDFydEJYWnNHSEQwTkxTZ3RiV1ZqSFE2OXUzTDRZUEg0N3c4SEN6Zmk4N096dXNXclhLckgyTW5aT3JxeXNXTGx3SWEydHJWRlJVSURFeEVWWldWdkQyOXNiRER6K000Y09IdzkvZlgyL0EyTmZYRjc2K3ZsaXlaQW1LaW9wUVVGQ0E0dUppbEplWGkvdTMxeHZQcjZDcHFRbEFXMWd6ZXZSb2pCbzFDa09HRE9teXlrSjR2bWZQbm8zTXpFeWtwYVdoc0xBUVRVMU5DQTRPaHIyOVBTNWN1SURGaXhkM09tQXVrOGtRRUJDQSt2cDZxTlZxMk5yYXd0L2YzK3kxNVRyejNudnZRYWxVaXE4Zm9PMTEwSjAxbVByMzc0OXIxNjdCMjlzYjQ4YU53OFNKRXp0ZHYwMHFsV0xXckZrSUN3dkQwYU5INGVUa3BQZDlxN2VlWCtGN1EyZnM3T3gwSGk4Z0lBREZ4Y1hpMzZsUG56NllNR0VDSG5ua0VYRWJyVllMbFVvbGZuWUxyNVhodzRlanJLd01hclVhTXBrTWt5Wk4wdnM4Y25kM045cSswZDNkSFc1dWJwMmVyeVhhMEFVRUJPajh2R3paTWpnNk9xSzR1Rmo4WEJSWVdWbWhiOSsrbURadG1yaWZuNThmYW10cnhTcHhXMXRiK1BuNTRja25ueFQzRTc3ekdUSi8vbndNSERnUUpTVWxlcUVkMFBiZDI5UFRFeE1tVE5CcjRUaHk1TWh1L2M1RTl6T0pRcUhvdktFbUVSRVJFZEY5SWpvNkd0SFIwYmMxMUxoZGNuSnlFQlFVZEZzZXE2YW1CdGJXMW1ZUERBbHRkVG9iQ0xwYkpDVWxZY2VPSFFnSkNURnB6WlA3MmM4Ly80elUxRlFzWDc3YzdIV0U3aGFGaFlXUVNxVndkM2VIdmIzOVBURTdXYWc0RVA3ZlVtMFZINFRyMXh4YXJSWlhybHd4R0VKMFYwMU5EVnhjWEN6Mm5OMXBseTVkd29BQkE4d0tYTzhtdGJXMTRucGRqWTJOdUhuekpueDhmSG8wYVVPdFZ0L1dObHN0TFMyNGNPRUNIbm5ra1I0L3JsYXJ4ZlhyMTAxdVkzcXZVaXFWRm1sZmVpOVRxVlFvS0NpNExkOFBoYzlaUzFSZkU5Rzl3Y0hCd2VRdlRneWhpSWlJaU9pQmNUK0hVR1I1TlRVMTBHZzA2TnUzN3owUld2UUdqVWFEbXBvYVdGbFozYk1EMEVSRVJFUkVaRm5taEZCc3gwZEVSRVJFUkdRQVE1ZTI2cHV1MnU0UUVSRVJFUkVaYzMvVWhoTVJFUkVSRVJFUkVSRVJFZEZkaFNFVUVSRVJFVDF3aERWV2lJaUlpSWlJaUtqM01JUWlJaUlpb2dlR1RDWURBTnk2ZGVzT253a1JFUkVSRVJIUi9ZOGhGQkVSRVJFOU1IeDlmUUVBWldWbGQvWkVpSWlJaUlpSWlCNEFES0dJaUlpSTZJSGg2K3VMaHg1NkNNZVBIMGRyYSt1ZFBoMGlJaUlpSWlLaSt4cERLQ0lpSWlKNllFZ2tFcXhjdVJMWHIxL0h2bjM3R0VRUkVSRVJFUkVSOVNLSlFxSGdxc3hFUkVSRTlFQTVlL1lzOXV6WkF5OHZMMFJGUmNISHh3ZnU3dTZRU0NSMyt0U0lpSWlJaUlpSTdtb09EZzRtLytPWklSUVJFUkVSUFpES3k4dnh5eSsvb0x5OC9FNmZDaEVSRVJFUlVaZSsrT0tMTzMwS1JBQVlRaEVSRVJFUm1VU3IxYUtrcEFSRlJVVm9hV201MDZkRFJFUkVSRVJrMUp3NWMrNzBLUkFCWUFoRlJFUkVSRVJFUkVSRVJFUkV2Y0NjRU1xcU4wK0VpSWlJaUlpSWlJaUlpSWlJSGt3TW9ZaUlpSWlJaUlpSWlJaUlpTWppR0VJUkVSRVJFUkVSRVJFUkVSR1J4VEdFSWlJaUlpSWlJaUlpSWlJaUlvdGpDRVZFUkVSRVJFUkVSRVJFUkVRV3h4Q0tpSWlJaUlpSWlJaUlpSWlJTEk0aEZCRVJFUkVSRVJFUkVSRVJFVmtjUXlnaUlpSWlJaUlpSWlJaUlpS3lPSVpRUkVSRVJFUkVSRVJFUkVSRVpIRU1vWWlJaUlpSWlJaUlpSWlJaU1qaUdFSVJFUkVSRVJFUkVSRVJFUkdSeFRHRUlpSWlJaUlpSWlJaUlpSWlJb3RqQ0VWRVJFUkVSRVJFUkVSRVJFUVd4eENLaUlpSWlJaUlpSWlJaUlpSUxJNGhGQkVSRVJFUkVSRVJFUkVSRVZrY1F5Z2lJaUlpSWlJaUlpSWlJaUt5T0laUVJFUkVSRVJFUkVSRVJFUkVaSEVNb1lpSWlJaUlpSWlJaUlpSWlNamlHRUlSRVJFUkVSRVJFUkVSRVJHUnhUR0VJaUlpSWlJaUlpSWlJaUlpSW90akNFVkVSRVJFUkVSRVJFUkVSRVFXeHhDS2lJaUlpSWlJaUlpSWlJaUlMSTRoRkJFUkVSRVJFUkVSRVJFUkVWa2NReWdpSWlJaUlpSWlJaUlpSWlLeU9JWlFSRVJFUkVSRVJFUkVSRVJFWkhFTW9ZaUlpSWlJaUlpSWlJaUlpTWppR0VJUkVSRVJFUkVSRVJFUkVSR1J4VEdFSWlJaUlpSWlJaUlpSWlJaUlvdGpDRVZFUkVSRVJFUkVSRVJFUkVRV3h4Q0tpSWlJaUlpSWlJaUlpSWlJTEk0aEZCRVJFUkVSRVJFUkVSRVJFVmtjUXlnaUlpSWlJaUlpSWlJaUlpS3lPSVpRUkVSRVJFUkVSRVJFUkVSRVpIRU1vWWlJaUlpSWlJaUlpSWlJaU1qaUdFSVJFUkVSRVJFUkVSRVJFUkdSeFRHRUlpSWlJaUlpSWlJaUlpSWlJb3RqQ0VWRVJFUkVSRVJFUkVSRVJFUVd4eENLaUlpSWlJaUlpSWlJaUlpSUxJNGhGQkVSRVJFUkVSRVJFUkVSRVZrY1F5Z2lJaUlpSWlJaUlpSWlJaUt5T0laUVJFUkVSRVJFUkVSRVJFUkVaSEVNb1lpSWlJaUlpSWlJaUlpSWlNamlHRUlSRVJFUkVSRVJFUkVSRVJHUnhUR0VJaUlpSWlJaUlpSWlJaUlpSWlJaUlpSWlJaUlpSWlJaUlpSWlJaUlpSWlJaUlpSWlJaUlpSWlJaUlpSWlJaUlpSWlJaUl1cTUvdzg5bElkL0Q3bGN3UUFBQUFCSlJVNUVya0pnZ2c9PSIsCgkiVGhlbWUiIDogIiIsCgkiVHlwZSIgOiAibWluZCIsCgkiVmVyc2lvbiIgOiAiIgp9Cg=="/>
    </extobj>
    <extobj name="C9F754DE-2CAD-44b6-B708-469DEB6407EB-2">
      <extobjdata type="C9F754DE-2CAD-44b6-B708-469DEB6407EB" data="ewoJIkZpbGVJZCIgOiAiMTkzNTc5MDM0Mjg5IiwKCSJHcm91cElkIiA6ICI1MjEzNTEwMzkiLAoJIkltYWdlIiA6ICJpVkJPUncwS0dnb0FBQUFOU1VoRVVnQUFCcXNBQUFWdkNBWUFBQUFwSE5WZkFBQUFDWEJJV1hNQUFBc1RBQUFMRXdFQW1wd1lBQUFnQUVsRVFWUjRuT3pkYld5VjlmbkE4YXUwOHF3Q0JZWEdEWVpCTStpbUlnb0swL0NublV6RGtEaGp6R1FiMFdUUmJYSFpFOFFYTHBtT3VTeGJvakpqbk1uY2xqRXpYNkJXQXdaUVJIQ0NvTmtzNEZEQStvQ1dwNHFXSXRqUy80dkZFdzVGb0xSd1VmaDhFaEx2MzduUDc3N3FVVjcwbS9zK0phMnRyYTBCQUFBQUFBQUFuYWlrcEtUa1NNN3JkcXdIQVFBQUFBQUFnTThqVmdFQUFBQUFBSkJHckFJQUFBQUFBQ0NOV0FVQUFBQUFBRUFhc1FvQUFBQUFBSUEwWWhVQUFBQUFBQUJweENvQUFBQUFBQURTaUZVQUFBQUFBQUNrRWFzQUFBQUFBQUJJSTFZQkFBQUFBQUNRUnF3Q0FBQUFBQUFnalZnRkFBQUFBQUJBR3JFS0FBQUFBQUNBTkdJVkFBQUFBQUFBYWNRcUFBQUFBQUFBMG9oVkFBQUFBQUFBcEJHckFBQUFBQUFBU0NOV0FRQUFBQUFBa0Vhc0FnQUFBQUFBSUkxWUJRQUFBQUFBUUJxeENnQUFBQUFBZ0RSaUZRQUFBQUFBQUduRUtnQUFBQUFBQU5LSVZRQUFBQUFBQUtRUnF3QUFBQUFBQUVnalZnRUFBQUFBQUpCR3JBSUFBQUFBQUNDTldBVUFBQUFBQUVBYXNRb0FBQUFBQUlBMFloVUFBQUFBQUFCcHhDb0FBQUFBQUFEU2lGVUFBQUFBQUFDa0Vhc0FBQUFBQUFCSUkxWUJBQUFBQUFDUVJxd0NBQUFBQUFBZ2pWZ0ZBQUFBQUFCQUdyRUtBQUFBQUFDQU5HSVZBQUFBQUFBQWFjUXFBQUFBQUFBQTBvaFZBQUFBQUFBQXBCR3JBQUFBQUFBQVNDTldBUUFBQUFBQWtFYXNBZ0FBQUFBQUlJMVlCUUFBQUFBQVFCcXhDZ0FBQUFBQWdEUmwyUU4waHVibTVxaXJxNHV0VzdmRzd0MjdvNldsSlhzazRDUlNXbG9hdlhyMWlrR0RCc1hRb1VPanJPeWsrS3NUQUFBQUFPQ0VVTkxhMnRxYVBVUkg3Tml4STlhdVhSdmw1ZVZSVVZFUmZmdjJqZExTMHV5eGdKTklTMHRMTkRZMnh1Yk5tMlA3OXUweGN1VElHREJnUVBaWUFBQUFBQUFudEpLU2twSWpPcThyeDZvZE8zYkVtalZyb3JLeU12cjM3NTg5RG5BS2FHaG9pTnJhMmhnMWFwUmdCUUFBQUFCd0NFY2FxN3JzZDFZMU56ZkgyclZyaFNyZ3VPcmZ2MzlVVmxiRzJyVnJvN201T1hzY0FBQUFBSUF1cjh2R3FycTZ1aWd2THhlcWdPT3VmLy8rVVY1ZUhuVjFkZG1qQUFBQUFBQjBlVjAyVm0zZHVqVXFLaXF5eHdCT1VSVVZGYkZ0Mjdic01RQUFBQUFBdXJ3dUc2dDI3OTRkZmZ2MnpSNERPRVgxN2RzM21wcWFzc2NBQUFBQUFPanl1bXlzYW1scGlkTFMwdXd4Z0ZOVWFXbHB0TFMwWkk4QkFBQUFBTkRsZGRsWUJRQUFBQUFBUU5jblZnRUFBQUFBQUpCR3JBSUFBQUFBQUNDTldBVUFBQUFBQUVBYXNRb0FBQUFBQUlBMFloVUFBQUFBQUFCcHhDb0FBQUFBQUFEU2lGVUFBQUFBQUFDa0Vhc0FBQUFBQUFCSUkxWUJBQUFBQUFDUVJxd0NBQUFBQUFBZ2pWZ0ZBQUFBQUFCQUdyRUtBQUFBQUFDQU5HSVZBQUFBQUFBQWFjUXFBQUFBQUFBQTBvaFZBQUFBQUFBQXBCR3JBQUFBQUFBQVNDTldBUUFBQUFBQWtFYXNBZ0FBQUFBQUlJMVlCUUFBQUFBQVFKcXk3QUhvdW1wcmErT3BwNTZLdFd2WHhvNGRPMkx2M3IzUm8wZVA2TmV2WDN6NzI5K095Wk1uWjQvWXBWVlhWeGNkVDVzMkxXNjc3YllUYXYvRDdkSFIxd0VBQUFBQU9QbUpWUWY0NVM5L0dTKysrR0xoK0doK2VkNFpleHpvd0YvcWY2YXNyQ3g2OXV3Wi9mdjNqN1BPT2lzcUt5dWpxcW9xQmc4ZTNLSHJIYzVqanowV2YvclRuNksxdGJWby9aTlBQb2tQUHZnZ3Rtelpja3l2ZnpnUFBQQkF6SnMzcjJodDRjS0Z4MzBPTWFaalRwVFBFUUFBQUFDQVkrZVVqMVd0cmEyeGE5ZXUyTHg1Y3p6enpETkZrZWw0N25HMG1wdWJvN0d4TVJvYkcrT2RkOTZKMWF0WHg5Lys5cmVZT25WcTNITExMZEc5ZS9kT3YrYm16WnZqNFljZmJoT3FBQUFBQUFBQTJ1dVVqMVZmLy9yWFQ0ZzlPdE8rZmZ0aTNyeDU4ZnJycjhkdmZ2T2I2Tk9uVDZmdS85SkxMOFcrZmZ1SzFpNjc3TEtvcXFxS1BuMzZSRU5Ed3pHL3MrdFU4TnZmL3JibytLeXp6a3FhNVBOMWRNYXU4RE1DQUFBQUFIQnNuZkt4cXF1YU1HRkNUSmt5SlNMK2QzZlYrdlhyNDhrbm40eUdob2JDT2V2V3JZdlpzMmZIcjMvOTYwNjk5clp0Mjlxc3pabzFLM3IzN3QycDF6blZqUjQ5T251RXcrcm9qRjNoWndRQUFBQUE0TmdTcTdxb1FZTUdGZjJpLzlKTEw0MnBVNmZHblhmZUdiVzF0WVgxbFN0WHhyUFBQaHYvOTMvLzEyYVByVnUzUmsxTlRheGV2VHJlZmZmZCtPU1RUNkpQbno3eHhTOStNY2FOR3hkVHBreHBjMWZXNTMxMzF0U3BVNHVPRC94ZW9hTzUxdjUyN2RvVml4Y3ZqaFVyVnNTR0RSdGk1ODZkVVZwYUdvTUhENDZSSTBmR3hJa1Q0NktMTGpya2pBZXVIempqbGkxYll2NzgrYkY2OWVwNDU1MTNZdmZ1M2RHalI0OFlQSGh3ZlBuTFg0NEpFeWJFeFJkZkhDVWxKWjg3WjJjNjNQZGRyVnk1TWw1OTlkWFl1SEZqdlBmZWUvSGhoeC9HM3IxN28zdjM3dEd2WDc4WU5teFlYSExKSlZGZFhYM0VJWEh2M3IweGI5NjhXTGh3WWJ6MzNudlJzMmZQcUt5c2pKdHV1aW5PUC8vOGRzL1lrWit4UFovampCa3o0dDEzM3kyc2pSZ3hJaDU0NElFMjc3M2pqanZpNVpkZkxoeC82VXRmaW9jZWV1aUk1d1VBQUFBQW9QT2Q4ckhxd01lUXpadzVNMldQem5ENjZhZkhyMzcxcTVneFkwYnMzTG16c1A2UGYveWpUYXlhUDM5Ky9QR1BmNHc5ZS9ZVXJYLzg4Y2V4WnMyYVdMTm1UVHo1NUpNeGUvYnNHRFpzV0lmbTZ1aTFsaTVkR3ZmZWUyOTg5TkZIUmV2TnpjMVJWMWNYZFhWMU1YLysvTGpsbGx2aWhodHVPS29abjNycXFYand3UWZiek5qVTFCUWJOMjZNalJzM3h0TlBQeDB6Wjg2TXFxcXFvN3BHWjN2a2tVZmlqVGZlYUxPK1o4K2VxSyt2ai9yNitsaXhZa1hNblRzM1pzK2VIZWVlZSs0aDkzdjc3YmZqKzkvL2ZsSDBhV3hzakpkZWVpbFdyVm9WZDkxMVY0d1pNNmJUZjQ3T1VGVlZGWTg4OGtqaCtJMDMzb2o2K3ZvNCsreXpDMnROVFUzeDZxdXZGcjF2MHFSSngydEVBQUFBQUFBK1I3ZnNBYktOSGoyNjZFL1dIcDNsOU5OUGoydXZ2YlpvN2EyMzNvcTZ1cnJDOGVMRmkrTVBmL2hEbXpCem9LMWJ0OGFkZDk0WnUzZnZQdXA1T25xdHhZc1h4OTEzMzkwbVZCM000YTd4ZVY1NDRZVzQ5OTU3aitqOUIzNVhWMWV3WThlT3VQUE9Pdy83ODMxMjE5dkJORGMzeCs5Kzk3c08vYmR3TEZWVlZiVzU0KzJGRjE0b09sNjFhbFUwTnpjWGprdEtTZzU2eHlFQUFBQUFBTWZYS1g5bjFjbm8wa3N2amIvODVTOUZhK3ZXcll1aFE0Zkd6cDA3NDk1Nzd5MTZiZkxreVRGdTNMZ29LeXVMLy96blAvSFlZNDlGYTJ0clJFUzgvLzc3c1dEQmdwZzJiVnBFL084dXNwcWFtbGkyYkZuUkhnZmVYUllSSGI1V1EwTkQzSGZmZllYWEkvNFhHQ1pObWhTWFgzNTVuSGJhYWJGKy9mcFlzR0JCYk4yNnRXaVdJNTB4SW1MdTNMbEZ4NzE2OVlycnI3OCtSb3dZVWZnK3NPZWVleTQrK09DRGc3NC8wNWxubmhuanhvMkx5c3JLS0M4dmp6MTc5c1NHRFJ1aXBxYW02TzY2TFZ1MnhJb1ZLK0tLSzY3NDNMMTY5T2dSMTF4elRWeDQ0WVhSMU5RVWp6NzZhTHoxMWx1RjEzZnMyQkhQUHZ0c1hIUE5OY2Z5Unlwb3orZDQ5dGxuUjJWbFpiejIybXVGdGFWTGw4YTN2dld0d3ZHTEw3NVk5SjRMTHJnZ0JnMGExTWxUQXdBQUFBRFFYbUxWU2VpY2M4NXBzMVpmWHg4UkVVOC8vWFRSM1RIang0K1BuLzcwcDRYanNXUEhSbjE5ZlR6Ly9QT0Z0UmRmZkxFUWtFYVBIaDB2dmZSU20vMFBka2RaUjY5VlUxTVRUVTFOUlh2ZWZQUE5SWS82R3pkdVhOeHd3dzB4Wjg2YzZOYXRXN3RuaklpaUlCTVJjY1VWVjhUMDZkTUx4eE1tVElqdmZlOTdVVk5URXdNR0REam9IaGwrL09NZngvRGh3Nk9zclBoLzR3a1RKc1RZc1dQalJ6LzZVZEg2cGsyYkRobXJycjc2NnJqMTFsc0x4eGRkZEZGTW56NDk5dTdkVzFoYnNXTEZjWXRWN2YwY3E2dXJpMkxWNjYrL0h0dTJiWXVCQXdkR1MwdExyRnk1c3VoOGp3QUVBQUFBQURneGlGVW5vWjQ5ZTdaWisrU1RUeUlpNHVXWFh5NWFYNzU4ZVZSWFZ4OXl2d05qenBIcTZMVU9qQXZsNWVWeC9mWFh0M2xQang0OWlpSlllL1h0MnpjKy9QRER3dkdTSlV1aXZMdzh4bzRkRytlZWUyNzA2TkVqdW5YckZsT25UajNxYXh3TDU1MTNYdUdmZCs3Y0daczJiWXJ0MjdmSFJ4OTlWUGk4OTNkZytEdWNBUU1HUkdWbFpienl5aXVGdFUyYk5oMzl3TWZZRlZkY0VYUG16Q25FdGRiVzFsaTJiRmxjZSsyMVVWdGJHeDkvL0hIaDNPN2R1eDh5M0FFQUFBQUFjUHlJVlNlaGc0V0tYcjE2UlVURU8rKzgwKzc5OXY4bGYzdDA5Rm9IdnYrclgvMXE0ZTZwem5UWlpaZkYvUG56QzhkNzl1eUp1WFBueHR5NWM2TmJ0MjR4WXNTSW1EUnBVbHg5OWRYUm8wZVBUci8rMGRxN2QyL1UxTlRFZ2dVTGppZ283djg0eFNNMWVQRGdvdVA5bzk2SnBrK2ZQbkg1NVpmSGtpVkxDbXRMbHk2TmE2Kzl0czBqQU1lTkd4ZTllL2MremhNQ0FBQUFBSEF3bmYrYmY5Szk5OTU3YmRhR0RCa1NFVWNYbmxwYVdvNXFqbzVlYS85SENFWkVuSEhHR1VjMXgrSGNmUFBOTVh6NDhJTyt0bS9mdnZqdmYvOGJEenp3UVB6Z0J6K0lIVHQySEpNWjJxdXhzVEZ1di8zMmVQREJCNC82enJjamNkcHBweFVkZi9ycHA4ZnNXcDJocXFxcTZMaTJ0allhR2hyaVgvLzYxeUhQQXdBQUFBQWdqenVyVGtJSFBuNHZJcUt5c2pJaS92ZjRzLzN2dkJvM2JsemhPNkk2VzBldjFiTm56NkpndFd2WHJrNmQ3ek5ubm5sbTNILy8vVkZUVXhPTEZ5K09OOTk4ODZCM0lkWFYxY1ZERHowVXMyYk5PaVp6dE1lZi8vem5lUFBOTjR2V0tpb3E0c29ycjR4aHc0YkZvRUdENGljLytVbUhyOVBZMkZoMDNMZHYzdzd2ZVN5TkdUTW0rdlhyVjdnRHJMVzFOZjcrOTcvSCsrKy9YempuakRQT2lFc3V1U1JyUkFBQUFBQUFEaUJXbldRYUd4dmppU2VlS0ZvYk9YSms0YzZxaW9xSzJMaHhZK0cxWGJ0MnhlalJvNC9KTEIyOVZrVkZSV3pZc0tGd3ZIYnQybWh0YlkyU2twSk9uYk8xdFRXNmQrOGUxMTEzWFZ4MzNYWFIxTlFVNjlldmoxV3JWc1hqano4ZWUvYnNLWng3NFBkb1pWbStmSG5SOGZEaHcyUE9uRGx0N29UcXFEZmVlS1BvdUtLaW9sUDM3MnlscGFVeGNlTEVtRGR2WG1IdHlTZWZMRHJueWl1dmpMSXlmL1VCQUFBQUFKd29QQWJ3QkZGZFhWMzA1NEVISG1qM0hrMU5UWEgzM1hlM2VWVGRUVGZkVlBqbkEyUFJhNis5Rmt1WExqM29maTB0TGZINDQ0L0hQZmZjMCs1Wk91TmFZOGFNS1RwbjgrYk5VVk5UMCthOXJhMnQ4ZkRERDhlamp6NWFXRHRZdEttdnJ6L290V2ZNbUJILy92ZS9DOGU5ZS9lT0N5KzhNRzY1NVphWU9IRmkwYmw3OSs0OTZCN0hXME5EUTlIeHFGR2pPajFVclZ5NU10NSsrKzJpdFFzdXVLQlRyM0U0N2ZrY1AxTmRYVjEwZk9CZGNwTW1UZXI0WUFBQUFBQUFkSnBUL3ZhQ1YxNTU1WkN2YjkyNnRjMDVCMGFZenRpanZmYmZjOSsrZmZIV1cyL0Y0NDgvM3VZWCtkWFYxVVdQUFB2bU43OFpUenp4Uk5GM0Q5MTk5OTF4NVpWWHhpV1hYQklEQmd5STNidDN4L3IxNitPNTU1NkwrdnI2TnRIb1NIWDBXdE9tVFd0elo5T2NPWE5pM2JwMWNkbGxsMFhQbmozajdiZmZqb1VMRjhiR2pSdGordlRwaGZNR0RCalFacDU3N3JrbnJydnV1bWh1Ym82WFgzNDVmdjd6bjBmRS83N2o2MmMvKzFtY2Q5NTU4Yld2ZlMyR0RoMGEzYnAxaXcwYk5yU0pheU5HakRpcWZ4ZWZPZGgvQy9zYk1tUkk0UzY0UStuWHIxOVJsRnkzYmwxOCt1bW5jZHBwcDBWcmEyc3NXTENnM2JPdFc3Y3VsaTVkR2oxNzlvejE2OWZIUC8vNXo2TFh1M1hyRnQvNHhqZmF2VzlIdE9kei9NeUlFU05pMkxCaEIvMHVyeUZEaHNTb1VhT08xYmdBQUFBQUFCeUZVejVXelp3NTg1Q3ZMMXUyTEpZdFcxYTB0bkRod2s3Zm83ME90dWVCUm84ZUhiZmZmbnZSMnBBaFErTFdXMitOKys2N3I3RFcydG9hUzVZc2lTVkxsblJvcGdOMTlGcmw1ZVh4d3gvK01INy8rOThYdlgvUm9rV3hhTkdpUTc3M29vc3Vhck5XVzFzYnRiVzFoZU1ESThmNjlldGovZnIxbjd0blNVbEowVjFxUitOd245djA2ZFBqTzkvNXptSDNHVDkrZk5GZFptKysrV2JjZU9PTmNjNDU1MFI5ZlgxczI3YXQzYk85L3ZycmNkZGRkMzN1NjlkZmYvMXhmd3pnMFh5T0VSRlZWVlh4OE1NUHQxbDNWeFVBQUFBQXdJbkhZd0JQUW1WbFpYSGpqVGZHN05tem8wZVBIbTFlbnpKbFN0eHh4eDNSdDIvZkk5cXZkKy9lUnoxTFI2ODFlZkxrbURWcjFoSE5zUC8zRUEwZlBqeXFxcXFPNnBxZmQ4N01tVFBqNG9zdlBxSTlqN1h2ZnZlN2JjTFJ6cDA3WTgyYU5iRnQyN1k0Ly96ek8vVjY0OGVQanhrelpuVHFua2VpUFovai9pWk5tblRRN3pZVHF3QUFBQUFBVGp5bi9KMVZYVjFaV1ZuMDdOa3ordmZ2SDBPR0RJbXZmT1VyVVZWVkZRTUhEanprK3laT25CaGp4NDZOaFFzWHhxcFZxMkxEaGczeDBVY2Z4ZDY5ZTZOWHIxNkZ4NldOR3pmdXFCOEQyRm5YbWpScFVseDY2YVh4ekRQUHhLcFZxMkxUcGszeDhjY2Z4NzU5KzJMZ3dJRXhjdVRJbURoeFlvd2JONjdvZmIvNHhTOWkxS2hSc1dqUm9xaXJxNHRkdTNaRldWbFo5Ty9mUDg0OTk5ekNlWFBuem8zbm4zOCtWcTVjR1JzMmJJaUdob1pvYm02T1BuMzZ4QmUrOElVWU0yWk1YSDMxMVFkOUpGMldNODg4TSs2Nzc3NzQ2MS8vR3N1WEw0K0dob2JvMWF0WGpCZ3hJcXFycTZPcXFpcXV1dXFxZHUxNTFWVlhSZmZ1M1dQMTZ0V3haY3VXS0NrcGlXSERoc1dVS1ZOaTh1VEpCNDAveDhPUmZvNzdLeTh2anpQT09DTjI3dHhaV0R2Ly9QUGpuSFBPT1Y1akF3QUFBQUJ3aEVwYVcxdGJzNGM0R29zV0xUcXFPeTZBazkvcTFhdGoxcXhaUld1MzNYWmJUSnMyclZPdjQrOGhBQUFBQUlEUFYzS0VkMEY0RENCdzBubm1tV2VLamt0TFMyUGl4SWxKMHdBQUFBQUFjQ2hpRlhCUzJiVnJWeXhmdnJ4bzdlS0xMNDUrL2ZvbFRRUUFBQUFBd0tHSVZjQko1Ym5ubm91OWUvY1dyVTJhTkNscEdnQUFBQUFBRGtlc0FrNHFCejRDc0ZldlhqRisvUGlrYVFBQUFBQUFPSnl5N0FFQU90UDk5OStmUFFJQUFBQUFBTzNnemlvQUFBQUFBQURTaUZVQUFBQUFBQUNrRWFzQUFBQUFBQUJJSTFZQkFBQUFBQUNRUnF3Q0FBQUFBQUFnalZnRkFBQUFBQUJBR3JFS0FBQUFBQUNBTkdJVkFBQUFBQUFBYWNRcUFBQUFBQUFBMG9oVkFBQUFBQUFBcEJHckFBQUFBQUFBU0NOV0FRQUFBQUFBa0Vhc0FnQUFBQUFBSUUyWGpWV2xwYVhSMHRLU1BRWndpbXBwYVluUzB0THNNUUFBQUFBQXVyd3VHNnQ2OWVvVmpZMk4yV01BcDZqR3hzYm8zYnQzOWhnQUFBQUFBRjFlbDQxVmd3WU5pczJiTjJlUEFaeWlObS9lSEFNSERzd2VBd0FBQUFDZ3krdXlzV3JvMEtHeGZmdjJhR2hveUI0Rk9NVTBORFRFOXUzYlk5aXdZZG1qQUFBQUFBQjBlVjAyVnBXVmxjWElrU09qdHJaV3NBS09tNGFHaHFpdHJZMlJJMGY2emlvQUFBQUFnRTVRMHRyYTJwbzlSRWZzMkxFajFxNWRHK1hsNVZGUlVSRjkrL2IxQzJTZ1U3VzB0RVJqWTJOczNydzV0bS9mSGlOSGpvd0JBd1prandVQUFBQUFjRUlyS1NrcE9hTHp1bnFzaW9ob2JtNk91cnE2MkxadFd6UTFOVVZMUzB2MlNNQkpwTFMwTkhyMzdoMERCdzZNb1VPSFJsbFpXZlpJQUFBQUFBQW52Rk1xVmdFQUFBQUFBSEJpT2RKWTFXVy9zd29BQUFBQUFJQ3VUNndDQUFBQUFBQWdqVmdGQUFBQUFBQkFHckVLQUFBQUFBQ0FOR0lWQUFBQUFBQUFhY1FxQUFBQUFBQUEwb2hWQUFBQUFBQUFwQkdyQUFBQUFBQUFTQ05XQVFBQUFBQUFrRWFzQWdBQUFBQUFJSTFZQlFBQUFBQUFRQnF4Q2dBQUFBQUFnRFJpRlFBQUFBQUFBR25FS2dBQUFBQUFBTktJVlFBQUFBQUFBS1FScXdBQUFBQUFBRWdqVmdFQUFBQUFBSkJHckFJQUFBQUFBQ0NOV0FVQUFBQUFBRUFhc1FvQUFBQUFBSUEwWWhVQUFBQUFBQUJweENvQUFBQUFBQURTaUZVQUFBQUFBQUNrRWFzQUFBQUFBQUJJSTFZQkFBQUFBQUNRUnF3Q0FBQUFBQUFnalZnRkFBQUFBQUJBR3JFS0FBQUFBQUNBTkdJVkFBQUFBQUFBYWNRcUFBQUFBQUFBMG9oVkFBQUFBQUFBcEJHckFBQUFBQUFBU0NOV0FRQUFBQUFBa0Vhc0FnQUFBQUFBSUkxWUJRQUFBQUFBUUJxeENnQUFBQUFBZ0RSaUZRQUFBQUFBQUduRUtnQUFBQUFBQU5LSVZRQUFBQUFBQUtRUnF3QUFBQUFBQUVnalZnRUFBQUFBQUpCR3JBSUFBQUFBQUNDTldBVUFBQUFBQUVBYXNRb0FBQUFBQUlBMFloVUFBQUFBQUFCcHhDb0FBQUFBQUFEU2lGVUFBQUFBQUFDa0Vhc0FBQUFBQUFCSUkxWUJBQUFBQUFDUVJxd0NBQUFBQUFBZ2pWZ0ZBQUFBQUFCQUdyRUtBQUFBQUFDQU5HSVZBQUFBQUFBQWFjUXFBQUFBQUFBQTBvaFZBQUFBQUFBQXBCR3JBQUFBQUFBQVNDTldBUUFBQUFBQWtFYXNBZ0FBQUFBQUlJMVlCUUFBQUFBQVFCcXhDZ0FBQUFBQWdEUmlGUUFBQUFBQUFHbkVLZ0FBQUFBQUFOS0lWUUFBQUFBQUFLUVJxd0FBQUFBQUFFZ2pWZ0VBQUFBQUFKQkdyQUlBQUFBQUFDQ05XQVVBQUFBQUFFQWFzUW9BQUFBQUFJQTBZaFVBQUFBQUFBQnB4Q29BQUFBQUFBRFNpRlVBQUFBQUFBQ2tFYXNBQUFBQUFBQklJMVlCQUFBQUFBQ1FScXdDQUFBQUFBQWdqVmdGQUFBQUFBQkFHckVLQUFBQUFBQ0FOR0lWQUFBQUFBQUFhY1FxQUFBQUFBQUEwb2hWQUFBQUFBQUFwQkdyQUFBQUFBQUFTQ05XQVFBQUFBQUFrRWFzQWdBQUFBQUFJSTFZQlFBQUFBQUFRQnF4Q2dBQUFBQUFnRFJpRlFBQUFBQUFBR25FS2dBQUFBQUFBTktJVlFBQUFBQUFBS1FScXdBQUFBQUFBRWdqVmdFQUFBQUFBSkJHckFJQUFBQUFBQ0NOV0FVQUFBQUFBRUFhc1FvQUFBQUFBSUEwWWhVQUFBQUFBQUJweENvQUFBQUFBQURTaUZVQUFBQUFBQUNrRWFzQUFBQUFBQUJJSTFZQkFBQUFBQUNRUnF3Q0FBQUFBQUFnalZnRkFBQUFBQUJBR3JFS0FBQUFBQUNBTkdJVkFBQUFBQUFBYWNRcUFBQUFBQUFBMG9oVkFBQUFBQUFBcEJHckFBQUFBQUFBU0NOV0FRQUFBQUFBa0Vhc0FnQUFBQUFBSUkxWUJRQUFBQUFBUUJxeENnQUFBQUFBZ0RSaUZRQUFBQUFBQUduRUtnQUFBQUFBQU5LSVZRQUFBQUFBQUtRUnF3QUFBQUFBQUVnalZnRUFBQUFBQUpCR3JBSUFBQUFBQUNDTldBVUFBQUFBQUVBYXNRb0FBQUFBQUlBMFloVUFBQUFBQUFCcHhDb0FBQUFBQUFEU2lGVUFBQUFBQUFDa0Vhc0FBQUFBQUFCSUkxWUJBQUFBQUFDUVJxd0NBQUFBQUFBZ2pWZ0ZBQUFBQUFCQUdyRUtBQUFBQUFDQU5HSVZBQUFBQUFBQWFjUXFBQUFBQUFBQTBvaFZBQUFBQUFBQXBCR3JBQUFBQUFBQVNDTldBUUFBQUFBQWtFYXNBZ0FBQUFBQUlJMVlCUUFBQUFBQVFCcXhDZ0FBQUFBQWdEUmlGUUFBQUFBQUFHbkVLZ0FBQUFBQUFOS0lWUUFBQUFBQUFLUVJxd0FBQUFBQUFFZ2pWZ0VBQUFBQUFKQkdyQUlBQUFBQUFDQ05XQVVBQUFBQUFFQWFzUW9BQUFBQUFJQTBZaFVBQUFBQUFBQnB4Q29BQUFBQUFBRFNpRlVBQUFBQUFBQ2tFYXNBQUFBQUFBQklJMVlCQUFBQUFBQ1FScXdDQUFBQUFBQWdqVmdGQUFBQUFBQkFHckVLQUFBQUFBQ0FOR0lWQUFBQUFBQUFhY1FxQUFBQUFBQUEwb2hWQUFBQUFBQUFwQkdyQUFBQUFBQUFTQ05XQVFBQUFBQUFrRWFzQWdBQUFBQUFJSTFZQlFBQUFBQUFRQnF4Q2dBQUFBQUFnRFJpRlFBQUFBQUFBR25FS2dBQUFBQUFBTktJVlFBQUFBQUFBS1FScXdBQUFBQUFBRWdqVmdFQUFBQUFBSkJHckFJQUFBQUFBQ0NOV0FVQUFBQUFBRUFhc1FvQUFBQUFBSUEwWWhVQUFBQUFBQUJweENvQUFBQUFBQURTaUZVQUFBQUFBQUNrRWFzQUFBQUFBQUJJSTFZQkFBQUFBQUNRUnF3Q0FBQUFBQUFnalZnRkFBQUFBQUJBR3JFS0FBQUFBQUNBTkdJVkFBQUFBQUFBYWNRcUFBQUFBQUFBMG9oVkFBQUFBQUFBcEJHckFBQUFBQUFBU0NOV0FRQUFBQUFBa0Vhc0FnQUFBQUFBSUkxWUJRQUFBQUFBUUJxeENnQUFBQUFBZ0RSaUZRQUFBQUFBQUduRUtnQUFBQUFBQU5LSVZRQUFBQUFBQUtRUnF3QUFBQUFBQUVnalZnRUFBQUFBQUpCR3JBSUFBQUFBQUNDTldBVUFBQUFBQUVBYXNRb0FBQUFBQUlBMFloVUFBQUFBQUFCcHhDb0FBQUFBQUFEU2lGVUFBQUFBQUFDa0Vhc0FBQUFBQUFCSUkxWUJBQUFBQUFDUVJxd0NBQUFBQUFBZ2pWZ0ZBQUFBQUFCQUdyRUtBQUFBQUFDQU5HSVZBQUFBQUFBQWFjUXFBQUFBQUFBQTBvaFZBQUFBQUFBQXBCR3JBQUFBQUFBQVNDTldBUUFBQUFBQWtFYXNBZ0FBQUFBQUlJMVlCUUFBQUFBQVFCcXhDZ0FBQUFBQWdEUmlGUUFBQUFBQUFHbkVLZ0FBQUFBQUFOS0lWUUFBQUFBQUFLUVJxd0FBQUFBQUFFZ2pWZ0VBQUFBQUFKQkdyQUlBQUFBQUFDQ05XQVVBQUFBQUFFQWFzUW9BQUFBQUFJQTBZaFVBQUFBQUFBQnB4Q29BQUFBQUFBRFNpRlVBQUFBQUFBQ2tFYXNBQUFBQUFBQklJMVlCQUFBQUFBQ1FScXdDQUFBQUFBQWdqVmdGQUFBQUFBQkFHckVLQUFBQUFBQ0FOR0lWQUFBQUFBQUFhY1FxQUFBQUFBQUEwb2hWQUFBQUFBQUFwQkdyQUFBQUFBQUFTQ05XQVFBQUFBQUFrRWFzQWdBQUFBQUFJSTFZQlFBQUFBQUFRQnF4Q2dBQUFBQUFnRFJpRlFBQUFBQUFBR25FS2dBQUFBQUFBTktJVlFBQUFBQUFBS1FScXdBQUFBQUFBRWdqVmdFQUFBQUFBSkJHckFJQUFBQUFBQ0NOV0FVQUFBQUFBRUFhc1FvQUFBQUFBSUEwWWhVQUFBQUFBQUJweENvQUFBQUFBQURTaUZVQUFBQUFBQUNrRWFzQUFBQUFBQUJJSTFZQkFBQUFBQUNRUnF3Q0FBQUFBQUFnalZnRkFBQUFBQUJBR3JFS0FBQUFBQUNBTkdJVkFBQUFBQUFBYWNRcUFBQUFBQUFBMG9oVkFBQUFBQUFBcEJHckFBQUFBQUFBU0NOV0FRQUFBQUFBa0Vhc0FnQUFBQUFBSUkxWUJRQUFBQUFBUUJxeENnQUFBQUFBZ0RSaUZRQUFBQUFBQUduRUtnQUFBQUFBQU5LSVZRQUFBQUFBQUtRUnF3QUFBQUFBQUVnalZnRUFBQUFBQUpCR3JBSUFBQUFBQUNDTldBVUFBQUFBQUVBYXNRb0FBQUFBQUlBMFloVUFBQUFBQUFCcHhDb0FBQUFBQUFEU2lGVUFBQUFBQUFDa0Vhc0FBQUFBQUFCSUkxWUJBQUFBQUFDUVJxd0NBQUFBQUFBZ2pWZ0ZBQUFBQUFCQUdyRUtBQUFBQUFDQU5HSVZBQUFBQUFBQWFjUXFBQUFBQUFBQTBvaFZBQUFBQUFBQXBCR3JBQUFBQUFBQVNDTldBUUFBQUFBQWtFYXNBZ0FBQUFBQUlJMVlCUUFBQUFBQVFCcXhDZ0FBQUFBQWdEUmlGUUFBQUFBQUFHbkVLZ0FBQUFBQUFOS0lWUUFBQUFBQUFLUVJxd0FBQUFBQUFFZ2pWZ0VBQUFBQUFKQkdyQUlBQUFBQUFDQ05XQVVBQUFBQUFFQWFzUW9BQUFBQUFJQTBZaFVBQUFBQUFBQnB4Q29BQUFBQUFBRFNpRlVBQUFBQUFBQ2tFYXNBQUFBQUFBQklJMVlCQUFBQUFBQ1FScXdDQUFBQUFBQWdqVmdGQUFBQUFBQkFHckVLQUFBQUFBQ0FOR0lWQUFBQUFBQUFhY1FxQUFBQUFBQUEwb2hWQUFBQUFBQUFwQkdyQUFBQUFBQUFTQ05XQVFBQUFBQUFrRWFzQWdBQUFBQUFJSTFZQlFBQUFBQUFRQnF4Q2dBQUFBQUFnRFJpRlFBQUFBQUFBR25FS2dBQUFBQUFBTktJVlFBQUFBQUFBQmpMK3NZQUFDQUFTVVJCVktRUnF3QUFBQUFBQUVnalZnRUFBQUFBQUpCR3JBSUFBQUFBQUNDTldBVUFBQUFBQUVBYXNRb0FBQUFBQUlBMFloVUFBQUFBQUFCcHhDb0FBQUFBQUFEU2lGVUFBQUFBQUFDa0Vhc0FBQUFBQUFCSUkxWUJBQUFBQUFDUVJxd0NBQUFBQUFBZ2pWZ0ZBQUFBQUFCQUdyRUtBQUFBQUFDQU5HSVZBQUFBQUFBQWFjUXFBQUFBQUFBQTBvaFZBQUFBQUFBQXBCR3JBQUFBQUFBQVNDTldBUUFBQUFBQWtFYXNBZ0FBQUFBQUlJMVlCUUFBQUFBQVFCcXhDZ0FBQUFBQWdEUmlGUUFBQUFBQUFHbkVLZ0FBQUFBQUFOS0lWUUFBQUFBQUFLUVJxd0FBQUFBQUFFZ2pWZ0VBQUFBQUFKQkdyQUlBQUFBQUFDQ05XQVVBQUFBQUFFQWFzUW9BQUFBQUFJQTBZaFVBQUFBQUFBQnB4Q29BQUFBQUFBRFNpRlVBQUFBQUFBQ2tFYXNBQUFBQUFBQklJMVlCQUFBQUFBQ1FScXdDQUFBQUFBQWdqVmdGQUFBQUFBQkFHckVLQUFBQUFBQ0FOR0lWQUFBQUFBQUFhY1FxQUFBQUFBQUEwb2hWQUFBQUFBQUFwQkdyQUFBQUFBQUFTQ05XQVFBQUFBQUFrRWFzQWdBQUFBQUFJSTFZQlFBQUFBQUFRQnF4Q2dBQUFBQUFnRFJpRlFBQUFBQUFBR25FS2dBQUFBQUFBTktJVlFBQUFBQUFBS1FScXdBQUFBQUFBRWdqVmdFQUFBQUFBSkJHckFJQUFBQUFBQ0NOV0FVQUFBQUFBRUFhc1FvQUFBQUFBSUEwWWhVQUFBQUFBQUJweENvQUFBQUFBQURTaUZVQUFBQUFBQUNrRWFzQUFBQUFBQUJJSTFZQkFBQUFBQUNRUnF3Q0FBQUFBQUFnalZnRkFBQUFBQUJBR3JFSy9wKzlPdyt2NlZyY09QNmVreEFaaUNSdFNJaFV6VU9WVWpVVTdVVlJVYTFTMVl1MlNsMnQ0WnBhbE11bDFGZzM2VVcxS0pWU3JWYk5ZN1NHK3FHbTFsd2FKQldKVENJUkVrbk83dy9QT2RkeFRpYlRWcjZmNThralo2MjExMTU3bjVPMHozNnoxZ0l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Q0tzQUFBQUFBQUFBQUFCZ0dNSXFBQUFBQUFBQUFBQUFHSWF3Q2dBQUFBQUFBQUFBQUlZaHJBSUFBQUFBQUFBQUFJQmhDS3NBQUFBQUFBQUFBQUJnR01JcUFBQUFBQUFBQUFBQUdJYXdDZ0FBQUFBQUFBQUFBSVlockFJQUFBQUFBQUFBQUlCaENLc0FBQUFBQUFBQUFBQmdHTUlxQUFBQUFBQUFBQUFBR0lhd0NnQUFBQUFBQUFBQUFJWWhyQUlBQUFBQUFBQUFBSUJoWEkwZUFBQUFEN3FzckN5ZE9YTkc4Zkh4dW56NXNyS3pzNDBlRW5CVFhGeGM1Tzd1cm9jZmZsakJ3Y0Z5ZFgxdy8xZnowcVZMMnJGamh4bzBhS0RpeFl2YnlwY3VYYXB5NWNxcGZ2MzZrcVRMbHkvTDNkMzlwczR4Wjg0Y1ZheFlVYzg4ODh6dEdQSnRzM1BuVHYzNjY2L3ExS21UZkgxOUpWMzdQUmNkSGEzeTVjc2JQRHBIVzdaczBSOS8vS0VlUFhvb0l5TkRXN1pzVWN1V0xXVXltWnkyejg3TzF2TGx5MVdxVkNrMWJ0ellvVDRwS1VtelpzMVN6NTQ5VmFwVXFUczkvTCtVcUtnb2xTdFhMdDkyWGJ0MlZZY09IZFNoUTRlN01LbzdJeW9xU3IvOTlwdENRa0x5YmR1eVpVc0ZCUVZwM3J4NStiWmR1WEtsdG0zYnByNTkrenE5bDVHUmtmcjAwMC8xeWl1dnFGNjlldm4yRnhNVG96Rmp4aWdrSkVRdnZQQ0MwemF6WjgvV29VT0hOSFhxVkxtNXVlWGJaMEpDZ2hJU0VsUzFhdFZjMjV3NmRVcmUzdDYyM3hFQUFBREFnL3NFQVFDQWUwQlNVcEtPSERraVB6OC9WYXRXVFY1ZVhuSnhjVEY2V01CTnljN09WbHBhbW1KaVlyUno1MDVWcjE3OWdYMFF1VzNiTmsyYk5rMXZ2ZldXWG4zMVZWdjUvUG56OWJlLy9VMzE2OWRYWkdTa0JnNGNxQmRmZkZGZHUzWlZrU0pGQ25XT0pVdVdxSG56NW9hR1ZSTW1USkRKWk5MdzRjTnRaYnQyN2RLcVZhdlV1WE5uVzltU0pVc1VIaDZ1VjE5OVZYLy8rOTl6RFRKYnRteDVTK1BadUhGam9ZL1p1M2V2Tm16WW9CNDlldWpYWDMvVjlPblR0WHo1Y3IzMzNuc0tEZzZXZE8xMzlmWDI3Tm1qNk9ob1ZhMWExUzdVOHZYMVZYcDZ1bjc2NlNkMTZkTGxscTdsWmh3K2ZGaW5UcDI2cFQ0cVZhcWtLbFdxNUZxZmtaR2g4K2ZQRjZndlB6OC9lWGg0U0pLKytlWWJmZkhGRjNyMzNYZnpEWERpNHVLVWxwWlc4RUhmNE1jZmY5U0VDUk5zbjRjclY2NG9OalpXcWFtcFNrMU5WVkpTa2hJVEV4VVFFS0Rubm52dXBzK1RsNWt6WjJydjNyM0t5c3JTaXkrK2VGdjZqSXFLMHV6WnMxV3ZYcjFjUTcrNWMrZnF6Smt6ZXV5eHh3clU1NnhaczNUKy9IazFhOWJNYVgxa1pLUysrKzQ3dmZiYWF3VUtxaVJwNnRTcE9uejRzTWFORzZmYXRXczcxRis1Y2tXalI0L1dsU3RYTkgvK2ZOdG5CQUFBQUE4Mndpb0FBQXlTbEpTa3c0Y1BxMmJObXZMeDhURjZPTUF0YzNGeGtiZTN0N3k5dlpXY25LeERodzZwUm8wYUQyUmdGUkVSSVRjM043VnQyOWF1UENjbnh4WnVsQzFiVmkxYXROQ2lSWXUwWThjT0RSOCtYSTgrK21paHpoTVhGNmNmZi93eHp6YlZxMWUvSXpOOGtwT1R0V1hMRnJWbzBjS3VQQ29xU3Q3ZTNpcFpzcVN0ckZPblRrcE1URlI0ZUxoMjc5NnRFU05HcUV5Wk1rNzdmZU9OTjlTMGFkTkNqV1hseXBWYXRteFo0UzlDVXJGaXhXd3pXdXZYcjY5UFB2bEVIMzc0b1FZUEhxeUZDeGZLM2QzZExuaTczdlZCcENTdFc3ZE9PVGs1a2lTeitlNnZ1TDVseTVhYnZnOVdyNzMybXViUG42ODllL1k0clo4K2Zib0dEaHhZb0w2R0RSdW01czJiUzVKYXRXcWxpSWdJaFlhR0tpb3FTbjM2OU1rektGcTRjS0VXTGx6b1VENTA2RkE5OTl4elRvUE4zTUxLbjMvK1dSTW5UcFRaYkphUGo0OGVmdmhoQlFRRXFGaXhZZ1c2anB2eC92dnZxMSsvZnBvNWM2YUtGaTJxNTU5Ly9wYjZTMDFOMVpneFk1U1JrYUdmZi83WjRmbzlQVDAxWU1BQTdkNjlXNUp5RFFTdnYwZHIxNjdWenAwN0pVa2RPM1owYVB2aGh4OHFQRHhjRm90RlgzMzFsYjc2Nml1SE5tKy8vYlk2ZGVwa1YvYmVlKzlwNE1DQkdqbHlwRDc4OEVPSHdPcnp6ejlYYkd5cy92V3ZmeEZVQVFBQXdJYXdDZ0FBQTJSbFplbklrU01FVmJoditmajRxR2JObWpwOCtMQWFOR2p3UUMwSkdCMGRyVjkvL1ZWdDI3YTFXd0pRdWhaV1dVT01va1dMcWwrL2ZxcGR1N1ltVDU2czZkT25LeXdzTE5mbDU1dzVkT2lRRGgwNmxHZWJZY09HM1pHd3lock1YTDkwbU1WaTBjbVRKMVc5ZW5XN3RrV0xGbFgvL3YxVnJWbzFUWjgrWFR0MjdIQjR3RzNsNit1cm9LQ2dRbzNGMjl2YmFYbENRb0pTVWxMeVBEWTlQVjJTZE9MRUNabk5acGxNSmcwZVBGaVJrWkdLaVlsUmlSSWx0R0xGaWdLTnc4WEZSVmxaV1pLTUNhdXNWcTllN2JSODlPalJPbkRnZ0w3ODhzdGM3NW1MaTRzT0hqeW9GaTFhNlBMbHl3b05EVlhidG0wZFp1cUVoWVdwV3JWcWtxVHZ2LzllczJiTnNnVWhTVWxKRGdHZnQ3ZTNwazZkcXFGRGgyclpzbVVxVjY1Y3JzdmU5ZWpSUXkrODhJTFRHVW5YaDkvang0OVhRRUNBenAwN3B3OCsrQ0NYdS9FLzY5YXRLOVRQMTYzdzhmSFIrUEhqMWE5ZlAvM25QLzlScFVxVlZLbFNwWnZxS3lVbFJjT0hEMWRLU29xbVRadW01T1JrVFpzMlRZTUdEYks5QjFGUlVSby9mcndhTkdpZ3ZuMzc2b2NmZnRET25UczFmUGh3cCsvMXdZTUhGUllXcHBZdFc2cExseTc2L2ZmZmRlellNYnVmNTlXclYrdjQ4ZU1hTVdLRWZIeDg5TU1QUDZoYnQyNHFXclNvclkwMWxNN096bFpFUklTdC9HOS8rNXZDdzhPMWNlTkd1NWw0aVltSldyRmloV3JVcUtIMDlIUnQyTEJCa3ZURUUwL29vWWNldXFuN0F3QUFnUHZEZy9QVUFBQ0FlOGlaTTJmazUrZEhVSVg3bW8rUGovejgvSFRtekJsVnFGREI2T0hjTlV1WExwV0xpNHZEckJ1THhhTHM3R3lINWY2YU5HbWlvS0FnZVhwNkZ2cEJlck5temZUUGYvNHp6elozYXZiSTZ0V3JGUmdZcUp5Y0hCMDllbFRTdFhBb1BUMWRKVXVXdEpWZHIyelpzaG84ZUxBQ0F3TnQ5Y0hCd1hheks1S1NraFFkSFYyb3NlUVdTSDN6elRjRm5tbjB6anZ2T0MwUENRbFJ2Mzc5MUtkUG56eVBmK1dWVnpSeDRrVGI2N2ZlZXN2Mi9aZ3hZNXp1YjNXblhCOG1XQ1VrSkdqZnZuMXEzcnk1SG43NDRUeVB0ODZFU1VsSlVXaG9xS3BYcjI2YklaVmZPSnFYNHNXTGEvTGt5ZnJpaXkvVXVuVnJ1Ymk0Nk04Ly95eFVIOWN2UlJjUUVHQVhiS2FtcHVyQ2hRdEtURXlVSklmUDBkMEtxcXlDZzRNMVpNZ1FYYng0OGFhRHFxeXNMQTBhTkVnWkdSbWFPbldxYmQrM2t5ZFBhczJhTldyV3JKbE1KcE1TRXhQMTJHT1BhZmp3NGZMdzhOQ2JiNzZwbUpnWUhUcDB5R0h2cjRNSEQycmt5SkdxVXFXSy92blBmNnBvMGFJNmVmS2tsaTlmcm9DQUFIWG8wRUU3ZHV6UTk5OS9yNWRmZmxuUFB2dXNZbU5qZGVqUUljMmRPMWRqeDQ1MStBT0V6TXhNVFpreXhXSDhHelpzc0FWUzF6dDgrTEFPSHo1c2V6MWh3Z1RDS2dBQWdBY2NZUlVBQUFhSWo0KzMvVFUwY0Q4TERBelVzV1BISHBpd0tpRWhRWnMyYlZMcjFxMVZxbFFwL2ZMTEw3WTY2NHlieE1SRXUzS3IrUGg0blQ1OVduNStmZ1ZlRHREVjFWVmVYbDYzWi9DNkZxZ1Y5SUYrWEZ5Y0pLbC8vLzRPZFpzMmJkS21UWnNLMU0vMDZkTlZzMlpOMit2NTgrZHIvdno1QlRxMm9LWk9uWnByM2RhdFc3Vml4UXFOSGozYVlTYWNkRzNmSll2Rm9zaklTSDN3d1FjT0Q5VFBueit2ano3NlNBMGJOdFM4ZWZOMC9QaHhUWm8wU1I5Ly9MRktsaXlwSGoxNjNOWnJLWXpjbHNyTGJibTh3dXo1RlJjWFovdnNYYmh3UWRML3dpRm40YUgxczFXaVJBa05HREJBa3BTV2xwYnIvVm14WW9YVEdXM2g0ZUc1emhSY3QyNmRQdnZzTTl0cmE5L0RoZzByNkdYZGRvVmQwdkpHcnE2dWV2Lzk5MVc2ZEduOThzc3ZldnZ0dCszcWIxeEtzWDM3OW5hdmQrellJVzl2YjF2WWFGV3RXaldOSERsU0kwYU1VTDE2OWZUcXE2OHFKaWJHOWtjMHRXdlhWcTlldld4QlYrblNwVFY2OUdqOStPT1BzbGdzdVk2M1Q1OCtEdUdZZE8yejJMbHpaL1hzMmRPdS9QZmZmOWU3Nzc2YnoxMEFBQURBZzRDd0NnQUFBMXkrZlBtMlBtQUc3bFZlWGw2MlpkWWVCSFBuemxWbVpxWnExYW9sU1JveFlvUkRtNjFidDJycjFxMjU5dEc4ZVhPN2grdXJWcTNLdGUzWnMyZHpyUThPRG5aWXVpMHZvMGVQMXY3OSt6VisvUGdDSFRkOStuU0hzamx6NXVqa3laUDY2S09QQ2h4NjNSak1EUm8wU0czYXRMRzlqbzJOMWVuVHA5V2dRUU5iV1VaR2h2YnYzNjhxVmFvVWFJYnE0NDgvbm11ZE5XQ3BVS0dDQWdJQ25MYXg3bWsxZnZ6NFhQdng4UEJRa1NKRmRQYnNXVWxTeFlvVjVlN3VMcFBKbE9mRC9UdXRZOGVPK2U2WHRHYk5HaTFkdXJSUS9UcTdGN2tGVDMvODhZZEdqUnFsZHUzYXFWT25UclpaT1Y1ZVhrNERzcFl0VzZwYnQyN3EzcjE3b2NiVXFWTW5kZXJVU2YvNXozKzBldlZxVzkvWEwwOTNONlNrcENnek05UDIyc1BEUTU2ZW5qZmRYK1hLbGUxZUwxbXlwTURIT3R0djdiSEhIclBOQW16Y3VMRm16cHlwdExRMDllelpVNzE3OTlhRUNSTnNiYThQLzZ4V3Jsd3A2WC83aHdFQUFBQzNBMkVWQUFBR3lNN09sb3VMaTlIREFPNDRGeGNYMjROK0k2U25wMnYzN3QwNmVmSmt2bnNYV1RWczJGQ05HalVxOUxtT0hUdm04RkI4d1lJRnR1L1BuVHVuWWNPR3FWdTNib3FKaVZGRVJJUmR2Wlc3dTd2ZDY5RFEwRHpQZWV6WU1hZDFJU0VoaFFxcmpoNDlxc3VYTHlzeU1ySkF4MTAvRzBxU3JsNjlxbE9uVHVtSko1NG8xSG56czJQSERydjlrS1JyTTNsR2pScDFXNWJYczRZSWFXbHB0ckxFeEVTRmhZV3BhOWV1cWxTcGtrd21rM3g4ZkRSeDRrVDUrL3ZiSFI4Ykc2c1JJMGJvMTE5LzFicDE2MVN6WmsyNXVibloza2VqZndhOHZiM3ozUU1zdC8ycjhsS1lQYXVDZzROVnExWXR6WnMzVHhFUkVSb3laSWlpb3FLY0xodG50WERoUWkxY3VOQnBYWDR6d1BidjMrKzAzTmxNc3p1eFJPUElrU1B0Zmk1ZmV1a2x2ZlBPTzA3MzhyS0tqbzUyT2o3SjhYcHY1djNLelVzdnZhVFkyRmlscEtUSVlyRm83Tml4ZGtHYk0rbnA2ZXJidDYvVHVsbXpabW5XckZsTzY1WXNXVktvb0EwQUFBQVBGc0lxQUFBQTNKZE9uRGloalJzM0tqczdXd0VCQWFwWXNhTFR2WHh1bE4rRGZXZXMrN1VVS1ZMRTdrRnZZR0NnN1h2clVtbGx5cFN4QldmWDErZWxUWnMyR2pSb1VJSEhrOXRENzd4TW1qUkpmL3p4aDU1NTVwbENIeXRKdTNmdlZucDZ1aDU2NkNIdDNMa3p6N1ptczFuMTY5ZlB0YjVmdjM0T0lWeHVRY1AxY2dzeG5CMXJ2YWNsU3BTUVpMOTAzZHExYTdWanh3Njk4c29ya3E0OW5QL2trMDhrU1pjdVhiTHJwM2p4NHZya2swOFVGUldselpzMzY4aVJJM2FCbHB1Ym0yMEpTQ1BNblR0WGMrZk9MZFF4a1pHUk9uWHFsQzVmdml4Sk9uTGtpRnhjWE9UcDZYbFRzNEt0UzlsNWUzdnIrKysvVjBSRWhONTQ0NDFiWGc3MzNMbHpkdjlLMHVuVHB4VVRFeVBwMm95cVpzMmEyZXFHRGgwcVNab3laWXJhdEdtam1qVnIzdlJlVW5uNXh6LytvZFRVVkVuU3FGR2piT1dlbnA2MkpSQ3ZGeG9hS2g4Zm53TFBKR3ZkdXZVdGovSG8wYVBxMzcrL3dzTEMxTHQzYjVsTUpwbE1wbHlYV0x6ZTljSHVqYnAwNmVMMDU2MUhqeDU2L3ZubjFiRmpSN3Z5MDZkUGErellzWVcvQUFBQUFOeDNDS3NBQUFCdzN6bHg0b1JXckZpaHlwVXJxMFdMRmc2emxXNjM4UEJ3UlVWRnFXZlBucG96WjQ3VE50WUg2djcrL2pweTVNZ2RIYy9OS0YrK3ZNcVhMMy9UeDY5ZnYxN1N0U1hDck11RTVjWnNOdHZhTzZzYk9YS2tMZlRidUhHakZpOWVySG56NXRuYUpDUWs2TDMzM2xPL2Z2MVVwMDZkUE0vbDR1S2l0OTU2eTY1czNyeDVjbk56a3lUNSt2cmErcFN1Qlk4clZxeFExYXBWVmFOR0RVblN0OTkrcTBXTEZ1VjVubzBiTjJySWtDR2FNbVdLcWxTcFl0dWp5ZDNkUGQrWktyZVQyV3kyZTMwenl3QnUyYkxGN25wWHIxNnQxYXRYS3lnb3lCYWFGbmJQS3BQSnBENTkrdWpoaHg5V1NFaUlpaFVySms5UFQ5c3hCZUh0N1cwTEZ5WHBndzgrY0dqejAwOC95Y1BEUStucDZRb0xDOVBldlh0VnQyNWRTZi9iMzJuS2xDbXFXYlBtSFZ2Q3p2cTV1WkdibTV0Q1FrSWN5a05EUStYbDVlVzB6cG5DN0MxV2tPRGFiRFlySlNYRklVaTYwWUlGQy9JTjJFdVdMSmxyNEYrOGVIR0hPbXNnQ2dBQUFCQldBUUFBNEw2U25wNnVqUnMzcW5MbHltclhydDFkT1dlSkVpWFV2SGx6TlduU0pOZXdLakl5VXRMTnpkeTYxOFhFeEdqbnpwMXExcXlaZHU3Y3FUZmVlTVBwN0krTWpBejE2dFhMNlQyd3pqNHltODEyc3p0S2xpd3B5ZjYrV1dmSStmbjU1WGsvcjE2OUtuZDNkM1hxMU1tdS9QUFBQN2VGVmRaenhjWEZTYm9XdGlVbkoydklrQ0cyOW0rKythYmVmUE5OdXo3Mjd0MnJyNy8rV3RuWjJiYWwzUm8zYnF6UTBGQWRQMzVjbzBhTjBvZ1JJMVNpUkFtbHBxWXFPenRiKy9idFU1MDZkV3g3TnQxdVY2OWVWWkVpUmV6S2JtWVpRT3YxV2dPTTYvY21PblRva0tUQzdWbDF2UnNEa1lJY1kvWEdHMi9vNzMvL3UrMzF2SG56RkJRVXBPam9hUFhvMFVOWldWbGF1M2F0R2pSb29NMmJOMnZNbURFYU1XS0UwdExTSEVLOHY3S2JtVGxaVUlNR0RYSlk0dk9QUC83SWM3KzI2eDA3ZGt3Yk5teHdXbmZxMUNtSHV0alkySnNiS0FBQUFPNDdoRlVBQUFDNHIremV2VnZaMmRscTBhTEZYVHRueTVZdDFiWnRXeVVuSitmYVp2LysvUW9JQ0xDRkw0VVJHeHVyclZ1MzNzb1E3Nmh2di8xVzByV1FvMWl4WWxxN2RxMWVmUEZGaDFCbStmTGxTazFOdFFzY3JLeXpqeTVldkdnMzIrYkdXVHZTLzJaQkpTWW0ycFVYS1ZKRXBVdVh0cjIrZE9tU2JVK3E2ODlqc1ZoVXJGZ3hTWktIaDRkOGZYMFZGUldsaXhjdktqdzhYRFZxMUxBdFUyaXhXSFR1M0RsZHVYSkY2ZW5wdW5UcGtxS2pvelY3OW13MWFkSkU1Y3FWMHkrLy9LS01qQXpGeGNYSllyRm8wcVJKR2pkdW5MNzc3anY1Ky92cjdObXpTa3hNMUlnUkl6UjM3bHlWSzFldWtIZTRZSzVjdVdLN0xxdWJXUVl3TDU2ZW5xcFZxNWI2OSsrdjRPQmdTWTU3VnFXbXBtck1tREZPUCt0TGx5N1ZFMDg4b1VjZmZkUldkbU1JNVV4QkFwcE5tellwT3p0YjllclYwK2JObTFXblRoM2I4cGI3OXUwcnpHWGUwOWF0VzFmZ3RvVmRNdkNoaHg1eUNEZnpXdmJ2UmovKytLTisvUEZIcDNXN2QrL1c3dDI3Q3pVZUFBQUFQRGdJcXdBQUFIQmZPWG55cEFJQ0F1NzQwbi9Yczg1TXlTMnNPbmZ1bkU2ZVBLbTJiZHZlVlAvNzkrL1gvdjM3YjNwOGQxSk1USXpXcmwycnA1OStXbVhLbEZHM2J0M1VvMGNQZmYzMTErcmF0YXV0M1lrVEp4UWVIcTZubjM3YTZYNVZGeTllbENSOSt1bW4rdlRUVHgzcW5jM0FzZTRqWlJVVUZHUzNYR0J5Y3JKdG1UOHI2N0pqMTRkWUZTdFcxTkdqUnpWanhneWxwNmVyYjkrK2RzY01HVEpFOGZIeER1ZmZ0bTJiUER3ODVPWGxKYlBackEwYk5xaGR1M2FxVTZlT3BrNmRxcUNnSUgzNzdiZGF2WHExbWpScFV1QTlnVzVXYW1xcTNYVUZCZ2JxdWVlZVU5T21UVzFsaXhjdjFzYU5HKzN1MDlhdFczT2REWE9qOHVYTGE5cTBhWG0yS1Y2OHVOTTJDUWtKbWoxN3R0cTFhNmYrL2Z2Ynl1ZlBuNi81OCtjWDZQeDVDUThQMS9QUFAyOFhrdGFxVlV1Ly9mYWJpaGN2ZnN2OTN5dHV4NTVWdVVsS1NyTHQrV1hsN0xPZm16NTkrcWhEaHc0TzVTMWJ0bFRuenAzVnMyZFB1L0xmZi85ZDc3Nzc3czBORmdBQUFQY1Z3aW9BQUFEY1YxSlNVbFN4WWtXamgyRm56Wm8xc2xnc2F0YXNXWjd0WnMrZXJjREFRSWZsQzVzM2I2NCtmZm9VK0h6NTdUMXpPNFdGaGNsc050c2VRcGNxVlVvOWV2VFE3Tm16VmFaTUdUMzc3TE9LalkzVnlKRWo1ZWZucDMvKzg1OU8remwvL3J3a2FlYk1tYXBVcVpMV3JsMnJqei8rV0N0V3JKQzd1N3VXTFZ1bThQQnd6WjQ5V3c4OTlKRHRPSXZGb2kxYnRxaGh3NGEycGYyc3pwMDc1N0Iva0hXV3lQV2hUcTFhdGJSNzkyNXQzcnhaSFR0MkZ5VEI2d0FBSUFCSlJFRlV0SDErc3JLeTVPcnFxazgrK1VSSlNVa3FVcVNJZkgxOWRlalFJWTBkTzFhclY2K1dpNHVMTWpJeU5HVElFQlV2WGx6ZHUzZVhKTnZNb1JZdFdpZzhQRnhqeG94UjJiSmxIY1o0TzUwL2YxNStmbjYyMXdzV0xOQ0dEUnVVbkp5c1dyVnFTWkp0bjZtZ29DQmxabVpxMmJKbDZ0eTVjNzR6bTZ6T25qMnJZOGVPMlpYOS92dnZrcVNJaUFpSDlzMmJON2Q5YjExQzhQSEhIN2RyODlKTEwrVzdaR2RCbGdzc1c3YXNYbjc1WllkWlZPZk9uWE1JTFkxazNjL3NaaTFac3FUQWJhMUxWQmJVMUtsVEN6c2NTVkt4WXNXMGFORWkyK2Vyb0I1OTlGRXRXclRvcG1hY0FnQUE0UDVDV0FVQUFJRDdqblZQbzN2QnhZc1h0V0xGQ3BVclY4N2hJZjJOZnZ2dE4yM1pzc1gyNE41aXNXam16SmtxVjY2YzNOemNkUG55WlowOGVWS1BQZmFZcmY3QWdRTnlkM2RYMWFwVmJmMU1uanpaYmptOGdraFBUMWRpWW1LaDl0UmFzMmFOOXU3ZHF5NWR1aWd3TU5CVy92TExMK3ZreVpQNjZLT1BiUHZVWkdkbmE5S2tTUTc3STFtZFBuMWFrdXlDcU91OThNSUwycng1czhhT0hhdUpFeWZLM2QxZDI3ZHYxOEtGQzNYcTFDbjE3Tm5UN3NGOFdscWE0dUxpSEdhem5UdDNUcEw5UGszV2NLcGN1WEoyb2NnWFgzeWhVNmRPYWNLRUNkcTNiNThtVDU1c054NFhGeGRKMHI1OSsvVG5uMzlxOHVUSjh2RHdzRHVmdjcrL0JnMGFwQmt6WnFoOSsvYk9iNlFUVVZGUnlzaklVS1ZLbFFyVVBqTXpVOUhSMGJhOXBhelhHaFlXcHBJbFMycisvUGtPeXpMKzhzc3Ztak5uam80ZVBhcFJvMGJacmljMzZlbnAycjkvdjBKRFE1M1dUNXc0MGFITVdWaGwvZnplYmlOSGpuUWFscHc4ZWRLMlpPSE5LdXo3NFV4S1NvcHQrY2lHRFJzVyt2aDY5ZW9wTEN4TXZyNitXcnAwcWViT25hdTFhOWM2YmZ2ODg4K3JaOCtlQ2dzTHMvdlp6TStFQ1JQMDVKTlAycFVkUFhyVWJpYmNqUXE2aDlhU0pVdnlEZHJDd3NKVXJWcTFBdlVIQUFDQSt3dGhGUUFBQUhBSGZmYlpaMHBQVDFlWExsM3luVTJSbkp3c2YzOS8yK3ZWcTFkcnhvd1ptakpsaW1yV3JLa3Z2dmhDYTlldTFaSWxTK1RoNGFIczdHeDk5TkZIS2xPbWpLWlBueTdwMmpKZUkwYU1VS05HalRScTFLZ0NqN04vLy80NmMrYU1QdmpnQXozenpEUDV0ajl4NG9SbXpweXBDaFVxcUZ1M2JnNzFBd2NPMVBIang3VjQ4V0pKMHIvLy9XODk4c2dqdWZaMzVNZ1JsU3haVWo0K1BrN3JYVnhjTkdyVUtBMFlNRUJEaGd6UjFhdFhkZnIwYWRXcVZVc2pSb3hRa3laTjdOci8rdXV2a3FTcVZhdHEyN1p0dW56NXN0emMzTFIwNlZLWnpXWmI2QkFYRjJkYnN1N2l4WXZLeWNteDlSRWJHMnViOFZXbFNoVzFiOTllelpvMVU3bHk1ZVRsNWFXSWlBalZxVk5IRFJzMjFNS0ZDeFVSRWFHTkd6ZnFuWGZla1hRdFRBd0xDMVBseXBXMWJObXlmTytwbGNWaVVmLysvUlVRRUtCWnMyWVY2SmdEQnc0b0t5dkxOcE1zSnlkSGt5Wk5VbVptcG9ZT0hlb1FWRWxTNDhhTjFhMWJOeTFjdUZCVHAwN1ZlKys5Wi9jWnRlNGpGaEVSb2VYTGx5cytQbDdmZlBPTlFrSkM3UHE1Y2MrcTNQejIyMjhLQ2dweW1PVzBiTm15UXQwZnF4dG5XemtMcXBLU2tuVHExQ203MEt5d2J1Yjl1TkdhTldzMGQrNWNYYmx5eFM1UUxJaFdyVnJaZlM2dmwxZFE1R3lzMDZkUFY4MmFOWE05SmlFaHdXNGZPT25hejBoZUJnd1lrR2U5SklXR2hxcGV2WHBxM0xoeG51MENBZ0x5N1FzQUFBRDNKOElxQUFBQTRBN1p0bTJiMXE5ZnI2cFZxOW85TERlYnpaS3VoUUhXV1dBcEtTbEtTRWhRM2JwMUpVa1hMbHpRM0xsekZSZ1lhSnRwMEt4Wk15MWJ0a3liTjI5V1NFaUlYRjFkMWJadFc0V0hoK3YzMzM5WDVjcVY1ZXZycStlZmYxNHJWcXpRdm4zNzlNUVRUeFJvckJhTHhlN2Z2TVRFeEdqa3lKRzJBS2xJa1NLMnVwU1VGRzNZc0VITGxpMVRmSHk4R2pSb29LTkhqMnJzMkxGcTBhS0YycmR2N3pBN0pTc3JTN3QzNzFhZE9uWHlQTy9seTVjMWVmSmtqUnc1VWpFeE1YcmhoUmYwajMvOHcrNzhWbHUzYnBXN3U3c3Q1UHYyMjI4bFhidjNiN3p4aG54OWZSVWRIYTFodzRicHdvVUw2dHExcThMRHcvWDExMS9yOWRkZmx5VDkrZWVmdHBsbXk1Y3YxOHFWSzlXcVZTdDVlM3ZyOHVYTG1qVnJsaG8xYXFSQmd3Ykp5OHRMWGw1ZVdyWnNtUzNBTXBsTUtscTBxRUpEUXhVUUVLRGF0V3ZuZTIrbGE3UE1MbDI2bE8rRC9ldXRXYk5HcnE2dWV1cXBweVJkMndmcThPSEQ2dDY5ZTU0eitycDM3NjZFaEFTdFhidFd2cjYrNnRXcmwrYk5tNmU5ZS9mcWp6LytrSFJ0bWIvYXRXdXJUWnMyQlI3UGplTGo0M1hxMUNtbmZienh4aHY1TGtQb0xKUVpQMzY4QWdJQ2RPN2NPWDN3d1FkT2o5dTRjYU1zRmt1K242MjgzTXo3SVYwTHlpUnA1Y3FWeXNyS1V0MjZkZFcvZi85Q3pYU1NwRGx6NWpqME8zejRjRDM5OU5OT2cyTHBXcERYdVhObnRXclZ5cTc4K2pEY21ZOC8vcmhRWTVQa0VGNDZFeG9hcWdvVktoU29MUUFBQUI1TWhGVUFBQURBSFhEaXhBbE5uVHBWYm01dUdqcDBxTjJNRmV0U2QvLys5NzlWcFVvVjVlVGthUGZ1M2JKWUxMWndLU3dzVEdscGFSbzllclJ0ZWJicTFhdkx6ODlQUC8zMGsrMmhiK3ZXcmZYVlYxOXA5ZXJWcWx5NXNxUnJBY1NtVFpzMGE5WXNmZmJaWndYYUh5Y3NMRXp4OGZGNXpuNlNyb1ZabzBlUFZtcHFxc2FORzZjeVpjb29LU2xKdTNidDB2YnQyN1YzNzE1bFoyZXJkdTNhR2pGaWhHcldyS20wdERRdFhMaFFLMWV1MVByMTZ4VWNIS3hHalJxcFpzMmFxbFdybG43NjZTZWxwcWJxMldlZnRaM0hPcFBreUpFajJyTm5qN1p2MzY1TGx5N3ArKysvMTR3Wk16Ump4Z3l0V0xGQ1AvMzBrNW8yYmFwNjllcXBZc1dLOHZmM1YwSkNnclp1M2Fwbm4zMVdSWW9VVWRldVhkV21UUnRkdlhwVmZuNSs4dmIyMXQ2OWUvWGhoeDhxSXlORG8wZVAxbE5QUGFYSXlFZ3RXclJJZ1lHQnFsR2pocUtpb3RTMGFWUEZ4OGRyL2ZyMWF0YXNtUzFvYzNkMzE4c3Z2Nno1OCtmcmxWZGVVZG15WmRXOGVYTjkvLzMzbWpsenB1cldyYXVpUll1cVY2OWVPbmp3b01hTkc2ZVpNMmVxVktsUytiNFhodzhmbHFRQ2h5T1JrWkhhc1dPSG5ubm1HWGw3ZSt2SEgzL1UxMTkvcmNhTkc2dFRwMDZLaTR1ejdRbjArKysvT3l4VjJMOS9mMFZGUmVtYmI3NVJRRUNBenA4L0w1UEpwQzVkdXFoKy9mcXFXcldxVENhVE5tellvQTBiTmppYzM3cUhsYk82YXRXcUtTZ29TTHQyN1pJazI5NVplYkZZTE1yT3pyYk5Cb3VNakpRa3UyVUtCd3dZb09yVnE4dkx5MHNCQVFFS0R3OTM2T2ZTcFV2NjdydnZWTHAwNlZ2YXg2Nnc3NGZWdW5YckpGMzdyTHp6emp0cTBhTEZUWjMvK3FVNUR4OCtyTkRRVUpuTlpuWHYzbDFseTViTjlUaHZiKzhDTCt0Wm9rUUpMVnUyVE83dTdrNlhnMHhPVGxheFlzV1VrNU5qbTdWWTJQMnBBQUFBZ0x3UVZnRUFBQUIzd09MRmk1V2VucTczMzM5ZjVjcVZzNnRyMDZhTmZ2MzFWeDA4ZUZCNzl1eVJ5V1NTdTd1N1FrSkM5TXd6eitqQWdRUGF0bTJibm52dU9idlpPQ2FUU2ZYcjE5ZjI3ZHVWa1pFaE56YzNsU3BWU25YcTFMR2JFZVh0N2EwT0hUb29QRHhjdTNidFVvTUdEZklkcjZlbnB6dzlQZk50WnpLWjFLdFhMMTI5ZWxWMTY5YlZwazJiTkduU0pFblhIc28vOTl4emF0ZXVuZDNzS1M4dkwvWHAwMGNkTzNiVTBxVkx0VzdkT2kxZXZGZ1ZLbFRROU9uVHRXVEpFdm43Kzl1Tjgvang0NUtrWWNPR3ljM05UVTgrK2FSdHFUOHZMeSs5Ly83NzZ0Q2hnNzc5OWx0dDJMQkJxMWF0VXRteVpUVnIxaXd0WHJ4WVdWbFpldW1sbHlSSkhoNGVkZ0hOaFFzWE5IYnNXSm5OWmsyWU1NRjJqNGNPSGFyQmd3ZmI3VTFWdDI1ZDIxS0dQWHYydExzWElTRWgrdUdISDNUbXpCbGJhUEQ2NjY5cjY5YXR0bGx6cnE2dUdqWnNtUHIwNmFPSWlBaTk5dHByK2Q3alE0Y09LVEF3VU9YTGw4KzNyU1N0V0xGQ1pyTlozYnAxVTFaV2xoWXRXcVFxVmFwbzJMQmhTazlQVjlldVhlM2EzN2drbnF1cnEvNzFyMzlwNE1DQjh2ZjMxL3Z2dis4MDRKd3laVXFlNDNCV1AyREFBQVVGQlduMzd0MlNDclpmVlZaV2xsNTQ0UVZaTEJhNXVyb3FJeU5ESnBQSjd0anJaK2k0dXJvNkRRSFBuVHVuQ3hjdTZPMjMzeTVRWUp1YndyNGZWcTFidDliWnMyZlZzMmZQWEplM0xLaWxTNWRxL2ZyMU9uMzZ0SHg4ZkRSKy9QZzhnNnJDTXBsTWVZWlBuMzMybVRadDJtUjdiZjI5QXdBQUFOd3VKa3RCMXZrQUFBQzMxYVpObTI3Nkw2eUJ2NXE3L1htZk5tMmFHalpzcUVhTkd0MjFjMW9sSnlkcjVzeVpldW1sbDFTaFFnWHQyTEhEYnJaUVlVUkVSS2hodzRZT3MyQ1NrNVBsNWVWbHQvU2R4V0p4ZUJpZm5wNnVBd2NPM0pYN3NHREJBZ1VIQjZ0aHc0WnljM1BMdC8yVksxZTBmZnQyMWFwVlMvNysvdHExYTVldVhMbWlaczJhMmRwczNMaFJxMWF0MG9zdnZxaUdEUnVxV0xGaXVmYVhucDZ1MzM3N1RhVktsVkw1OHVVVkdSbXA1Y3VYYStEQWdia2VjK0RBQWZuNyt6c3N5WmFlbnE2RkN4ZnEwS0ZEYXRpd29WNTc3VFZsWm1icTFLbFRxbEtsaWtNL1dWbFpUdmVEdWxGMGRIU0JaN2wwNjlaTlR6Lzl0SHIzN2wyZzlpa3BLZHE4ZWJNdG5FdExTNVBGWWxIeDRzVWxYWHQvTWpNelpiRllWTHAwYWJWcTFjcnArMVRRYTdrWjU4NmQwNTQ5ZTlTdVhUdTc4dERRVURWczJGRDE2OWUzSzErL2ZyMHVYYm9rNmRxTXFtclZxdGxtRHVabjY5YXRtamh4b3Rhc1dhUFBQLzljM2J0M3Q3dmVsaTFiYXVqUW9RWGVPNnF3NzBkaHhjVEV5TlhWTmM4bCt2YnUzYXVGQ3hlcWFkT21hdDI2dGNQdmhSdTk5OTU3Q2drSlVkT21UWjNXcDZhbWF2LysvYXBUcDQ3dGM1S1hFeWRPNlBqeDQ4ckp5WkdYbDVmcTE2OWZxSmxWYytiTTBlT1BQNjRubjN5eXdNY0FBQURnL21BcTRGK09FVllCQUdBQXdpbzhTQjZrc0FyM0RtY0JIaUJkQy9PS0ZTdDJ4NEk1QUFBQUFQOVQwTENLL3pzSEFBQUFjTjhocUVKdTJHc0pBQUFBdVBlWWpSNEFBQUFBQUFBQUFBQUFIbHlFVlFBQUFBQUFBQUFBQURBTVlSVUFBQUFBQUFBQUFBQU1RMWdGQUFBQUFBQUFBQUFBd3hCV0FRQ0FCOTdpeFlzMWZQaHdMVnUyTE4rMjY5ZXYxL0RodzdWbzBhSUM5WDMyN05sQ2pTVXJLMHNqUjQ3VXlKRWpDM1hjOVQ3KytHTzFhOWRPNGVIaCtiYWRQWHUyMnJWcnB3RURCdHowK1FBQUFBQUFBRzRGWVJVQUFIaWdSVVZGYWNHQ0JUcDQ4S0FhTkdpUVo5dVVsQlI5K3VtbjJyTm5qeDUvL1BGOCt3NFBEMWV2WHIyMGNlUEdBbzhuSnlkSHUzYnQwcTVkdXdwOHpQVk9uanlwZGV2V3lkWFZWUys4OEVLZWJjK2RPNmZseTVmcnlwVXI2dGl4NDAyZER3QUFBQUFBNEZhNUdqMEFBQUFBbzJSbloydnExS25LenM1V3BVcVZ0R1hMRnFmdDNOM2QxYjU5ZTMzNTVaZEtTMHVUcjYrdkRoNDhxSU1IRHpwdEh4Z1lxS1pObThwa011bnExYXVhUEhteW9xT2o5ZWFiYjhwa010Mng2N2w2OWFxbVRKa2lpOFdpaHg1NktOZVpWZVhMbDFmcjFxMzE4Y2NmNityVnF5cFNwRWllMTFPbVRCbTFiOS8ram8wYkFBQUFBQUE4MkFpckFBREFBK3VMTDc3UTBhTkhKVW5IamgzVHNXUEhuTGJ6OGZGUmNIQ3dWcTFhSlVsS1NrclMzTGx6YyszM3FhZWVVdE9tVGZYM3YvOWRKVXVXVkdob3FCWXZYcXp6NTg5cnlKQWhjblc5TS84TE5uUG1URVZHUmtxU1RwOCtyZE9uVHp0dDE2aFJJeVVrSk9qQWdRT1Nyb1ZjZVMyQldLdFdMY0lxQUFBQUFBQnd4eEJXQVFDQUI5S0tGU3UwWk1rU0JRY0hhL3IwNmJwdzRZS0dEaDJxMnJWcmE4aVFJWFl6b09MaTR0U3ZYei9sNU9Sb3dJQUJhdE9tamZidTNhdC8vL3ZmNnRDaGcxNS8vWFc3OW1iei8xWmFidHUycmR6ZDNUVnAwaVJGUkVTb1pzMmFDZ2tKdWUzWEV4NGVybFdyVnNuSHgwY3pac3hRc1dMRjlPV1hYNnBEaHc0S0NBaXdhN3RwMHlaTm5qeFpKcE5KbzBhTlVwTW1UYlJyMXk2ZE9IRkNYYnQydmUxakF3QUFBQUFBeUF0aEZRQUFlT0FzWGJwVW4zMzJtWHg4ZkRSKy9IZ1ZMMTVjWGw1ZXFsMjd0aUlpSXVUcDZhbCsvZnJaMmk5WXNFQVhMMTVVMDZaTmJVRlRuVHAxOU9TVFQrcnJyNy9XK2ZQbk5XellzRnlYK1B2YjMvNG1WMWRYN2QrL1gyM2J0cFVrOWV2WEw5ZVpYRll0VzdiTXRjNjZENWJGWXRHY09YUDB6VGZmeU5YVlZhTkhqOWJERHorc2d3Y1BhdVhLbGRxK2ZidW1UNSt1MHFWTFM3bzJpK3JBZ1FNeW1VeDY5OTEzMWFSSkUwblNxbFdydEhQblRtVmtaT2l0dDk0cTRKMEVBQUFBQUFDNGRZUlZBQURnTCsrVlYxNVJjbkt5TGNESnk2VkxsN1JpeFFvOTlOQkRtalJwa2t3bWsySmlZaVJKcjczMm1rNmRPaVYvZjM5Ym1TUjE2ZEpGa3RTNWMyZTc4aDQ5ZWlneE1WRVZLbFJRZkh5OC9QMzljejF2MDZaTjFiUnBVOXZyMHFWTDY5S2xTdzd0TEJhTC92enpUMGxTVUZCUXZ0ZHorZkpsYmQrK1hhNnVyaG8xYXBScTFLZ2hTWHJzc2NmMDVwdHZhczZjT2ZyMDAwODFac3dZU1ZKSVNJaHljbkwwOWRkZnk4L1B6OWJQc0dIRDlNNDc3MmpKa2lWcTNyeTVIbm5ra1h6UERRQUFBQUFBY0RzUVZnRUFjQi9ZdDIrZmZ2amhCeDA1Y2tScGFXbnk5ZlZWbzBhTjFLMWJOM2w3ZTB1U3Z2LytlODJhTlV0bXMxbExsaXhSeVpJbEg4aXhlbnA2YXRLa1NUS2J6U3BWcXBSNjlPaWg2T2hvdXphUmtaR2FNMmVPdzdHYk4yOTIydWV4WThlMGJ0MDZ6WnMzejFaMjZkSWxmZmZkZCtyY3ViUGMzTndjanZuZ2d3K2M5cFdabVdtYmZYVjlmN254OFBEUTZOR2pGUjhmcjZlZWVzcXU3cFZYWGxGYVdwcGVmZlZWaCtPdUQ2cWthL2RseElnUk9udjJMRUVWQUFBQUFBQzRxd2lyQUFENGk1czllN2FXTGwxcVZ4WWZINi9seTVkcng0NGRtalp0bWdJQ0F2VExMNzlJa3VyV3JXdFlVSFd2alBYR1Bad2thY0tFQ1RmZDM0Z1JJeHpLcGs2ZHF1M2J0MnZidG0wYU9YS2tnb09EYjdyLy9EejY2S015bTgyYU9IR2kwL3BQUHZuRTlyM0ZZcEdrWE50SzB1N2R1MjNmZCsvZVhZR0JnYmRwcEFBQUFBQUFBSTRJcXdBQStBdjc0WWNmYk9GUFVGQ1F1blhycHZMbHl5czJObFpmZlBHRklpTWpOVzdjT0gzODhjYzZlUENncEd2N0p6RldSMDgrK2VSdDdhOVhyMTZLam83VzZkT24xYmR2WHcwWk1rVE5talc3cmVlNFhsSlNraUlpSWdyY3ZxQnQyN2R2ZjF2Q3FpVkxsdHh5SDRWeDhlTEZ1M28rQUFBQUFBQnc4d2lyQUFDNFJSYUxSWm1abVhaZk9UazVlWDdkRGlrcEtiWmw0c3FWSzZkUFB2bEVIaDRla3FSSEhubEVqejMybVByMjdhc1RKMDVvNXN5WnlzaklrSnVibXhvM2JueGJ6bisvamJWbHk1YTN0Yi9Bd0VDRmhZVnAzTGh4MnJObmp6Nzg4RVBGeDhlclk4ZU90L1U4Vms4ODhVU0I5dXhxMWFxVmNuSnlDdFQyZHJMdXczVzNwS1NrM05YekFRQUFBQUNBbTBkWUJRQkFMckt6czVXZW5xNUxseTdaL3IxOCtiSXlNakpzb1ZSR1JvYXVYcjFhNkw1OWZIeHVlWHdiTm16UTVjdVhKVWw5Ky9hMWhUOVducDZlNnQyN3QwYU5HcVcxYTlkS2tobzFhaVIzZC9kYlB2ZjlPTmFDN0ErVm14NDllamd0OS9EdzBQang0eFVhR3FyLys3Ly9NeVFvdkZjTUhqejRycDFyMnJScENnb0t1bXZuQXdBQUFBQUF0NGF3Q2dEd1FNdkp5VkZxYXFwU1VsSjA4ZUpGcGFXbDJZS3BLMWV1MkxVMW1VeHlkM2VYbTV1YmloWXRLazlQVDl2M1JZc1d0WDFmcEVnUnViaTR5R3cyNS9xMWVmUG1XeDc3M3IxN0pVbWxTcFZTblRwMW5MWjU2cW1uNU8vdnIvUG56MHN5YmduQTJ6bld2R1pBNVZaWGtGbEVkeXJjTUp2TkdqaHdvRjUvL1hYNSt2cEt5ajNja3Y2M3AxUis3U1JwK1BEaEtsKyt2TjUrKyswQ2o4YzZzeSsvdm05MEsyRWVBQUFBQUFCQVhnaXJBQUFQakV1WExpa2xKY1h1S3pVMTFSWU9tRXdtZVhwNnl0UFRVd0VCQWZMMDlKU0hoNGZ0WDNkM2Q1bE1Kb092NG45T25Ub2xTYXBldlhxdWJVd21reG8yYktqbHk1ZXJSSWtTcWxldjN0MGFucDIvd2xodjl6S0FON0lHVlpJVUhSMWRvR1B5YTVlUmthR2NuSndDOTFlWXZnRUFBQUFBQU80V3dpb0F3SDBwSnlkSFNVbEpTa3hNVkVKQ2doSVRFNVdSa1dHcjkvRHdrTGUzdHdJREErWHQ3UzF2YjI4VkwxNWNaclBad0ZFWHpzV0xGeVZKSlV1V3pMT2RkY1pRblRwMTVPcHF6SC82YitkWUZ5eFk0RkRXdjM5L3BhU2tPSzBycUR1eERLQlZYRnljMHRMU1ZLRkNCVW01ei9TYU5HbVNObTNhcElDQUFIMysrZWR5YzNNcjBQbHZ4LzVUKy9idGs5bHNWdTNhdFcrNUx3QUFBQUFBZ01JZ3JBSUEzQmN5TXpPVmtKQmcrMHBPVHJZdGQrYmw1YVhTcFV2THo4OVBKVXVXVklrU0pWU2tTQkdEUjN6cnJNRmFkbloybnUxMjdkb2xTWXFQajcvalk4ck43UnhyWUdCZ3J2MDdxeXVvTzduSDBlclZxN1Y0OFdLRmhJUm93SUFCVHRzY1BYcFVFUkVSa3E2RmJ3VU5xbTZYOTk5L1gyYXpXZXZYcjcrcjV3VUFBQUFBQUNDc0FnRDhKVmtzRmwyNGNFR3hzYkU2ZCs2Y2twS1NaTEZZWkRhYjVlUGpvMHFWS3NuUHowOStmbjRxVnF5WTBjTzlJM3g4ZkJRWEY2ZXpaOC9tMmlZdUxzNjJYOVFmZi95aDdPeHN1Ymk0M0swaDJ2d1Z4bm9ubHdIY3ZuMjdKQ2s0T05ocHZjVmkwWXdaTTJTeFdOU2lSUXU3SlJBdEZvdU9IajJhNXhLS0FBQUFBQUFBZjJXRVZRQ0F2NHpNekV6RnhzYmF2cXpMK3ZuNCtLaHExYW9xWGJxMGZIeDhEQWxqakZDMWFsWEZ4Y1hwNE1HRFNrdExrNWVYbDBPYnI3NzZTams1T1RLWlRNckl5TkR4NDhjTkNUMytDbVB0MjdldkpDa2xKVVV1TGk1T3gzaTlLMWV1eUdLeHlOM2RYZi85NzM5emJSY2RIYTNvNkdpWlRDWTFiZHJVYVp2dnZ2dE94NDhmbDYrdnI5NTk5MTFiZVZaV2xnWVBIcXpqeDQ5cit2VHBxbGF0bXRQalQ1OCtyVjY5ZXVWM2lmbkt5Y2x4R3RvdFdMRGdsbWF0QVFBQUFBQUE1SVd3Q2dCd1Q4dkl5TkNmZi82cDZPaG9KU1FreUdLeHFHalJvaXBWcXBRQ0FnSlVxbFNwKzNibVZINmVmZlpaYmRteVJabVptZnJ5eXkvMXpqdnYyTlZ2MjdaTjY5YXRVM0J3c01xV0xhdWZmLzVaRVJFUmhvUlY5L0pZaHd3Wm9pdFhydWlKSjU1UVZsYVcyclJwby9MbHkrdXp6ejdMODdpdVhic3FMaTVPR3pkdVZGQlFVSzZmUSt1c3FobzFhc2pYMTllaFBpWW1SdlBuejVja0RSNDgyQzRrYzNWMVZmWHExWFhreUJGTm5EaFJuMzc2cWR6ZDNSMzZLRktreUMwdll4Z2RIUzNKK1hLSVJ1MTFCZ0FBQUFBQUhndzhlUUFBM0hNeU16TjE5dXhaUlVkSDYvejU4N0pZTFBMeThsTFZxbFVWRUJBZ1gxOWZtVXdtbzRkcHVFYU5HcWxxMWFvNmR1eVlsaTFicHF0WHI2cDE2OVl5bTgzYXNtV0xsaTVkS3JQWnJJRURCeW9xS2tvLy8veXpWcTllTFI4Zkh6MzExRk9xVktsU2djOFZHeHVyYnQyNlNaSm16NTZ0Ung5OTlKNGRhMEhNbkRuVG9Xem56cDNLek15VWRHMTJsYk0yMTB0TlRYWG82NmVmZnBJa3ViaTRxSGZ2M3BLdUJYR1MxS1JKRTRjK3NyS3k5TkZISHlrakkwUHQyN2RYL2ZyMUhkcTgrZWFiMnJWcmw2S2pvL1hmLy81WFE0Y09kV2hUcGt3WnpaczN6NjRzUFQxZDQ4YU4welBQUEtOV3JWcmxlUzNTdFdVUXpXYXpRejhBQUFBQUFBQjNHbUVWQU9DZWtKMmRyYk5uenlvcUtrcHhjWEhLeWNtUnA2ZW5xbFNwb3FDZ0lKVXNXZExvSWQ1elRDYVRoZzhmcnNHREJ5c2hJVUdyVnEzU3FsV3JiUFd1cnE1Njc3MzNWS05HRFpVdlgxN3o1czNUaFFzWHRHREJBdVhrNUJRcUFEcDgrTEFrcVhUcDBvVU9xdTdHV0wvNTVwdENqV2Zac21WNTFpY2xKZVhiSnErK3pHYXpldmZ1cmJObnorckVpUk9TcEtlZmZ0cXVqY1ZpMFgvKzh4OGRPM1pNano3NnFONSsrMjJuL1JjdFdsU0RCZzNTb0VHRHRHSERCalZxMUVpTkd6Zk9kMXluVDUvV2tTTkh0R2ZQSHAwNmRVcTllL2NtNUFVQUFBQUFBUGNrd2lvQWdLRlNVbElVR1JtcE0yZk82T3JWcTNKM2QxZkZpaFVWRkJUa2RNazAyQXNNRE5Tc1diTVVIaDZ1SFR0MktERXhVU1ZLbEZDZE9uWDAybXV2NlpGSEhwRWtlWGg0NkYvLytwY21UNTZzNU9Ua1FvZC9odzRka3VRWXVOeUxZeTJJalJzM09wUmxaV1hwM1hmZlZXUmtwTWFORzZjR0RScmsyY2YxeXdEbUppSWlRcEpVdVhKbCtmdi9QM3YzR1JEVnRiWU4rQjRZcEhjVkFSRXhTZ1FzMkJBc29HSnZxTWZFa3B5OElkRjQwb3pHRUxzbUdvd1JTekIyZ3laMlBjWW9uOFlFeFM1UklrVUVRWlFtZ2tvVlJFQmdacjRmdkxOZkJtWmdRSFJVN3V2UGtiM1czbnZOZ01TejczbWUxVkk0bnArZmo4REFRRnkrZkJtR2hvWllzbVFKeXN2TFVWQlFnQ2RQbnFDb3FBZ0ZCUVY0OU9nUkhqMTZoSUtDQXBpWW1LQ2dvQUNCZ1lIbzNMa3pURXhNYWwyZnM3TXpmdnp4Unl4Y3VCQy8vZlliSGp4NGdFV0xGaWx0NlNlVlNtdTlGaEVSRVJFUkVSSFI4OFN3aW9pSVhyaUtpZ3FrcDZjakpTVUZ1Ym01ME5MU2dxMnRMZHExYTRjV0xWcXcrcU9lek16TThObG5uK0d6eno2cmRWN256cDJ4ZS9mdUJ0MURYbG1sVGtWUGJWN0VXaHNpTXpNVHExYXRRbkp5TWpwMjdJamV2WHMzeW5YbFlWWDFrTy9hdFd1NGZQa3lBS0NrcEFTK3ZyNlF5V1JxWFRNL1B4OGJObXpBZ2dVTDZwenI0T0NBZGV2VzRldXZ2NGFEZ3dORUloR3lzN05oWkdRRVBUMDlpRVFpbEplWDQ4U0pFd0RBQ2tZaUlpSWlJaUlpMGdpR1ZVUkU5TUlVRmhiaXpwMDd1SHYzTHNyTHkyRnNiSXl1WGJ2QzN0NGV1cnE2bWw0ZXFmRGt5Uk9rcHFiQ3pNd01MaTR1bWw1T284bk16RVJrWkNTdVhyMktxMWV2UWlhVG9XM2J0dmptbTI4YUpUQk5TRWhBWm1ZbWdKb2gzNEFCQTdCMTYxWVVGQlJBSnBQQnhNUUU1dWJtTURjM2g1bVpHY3pNeklRL201cWFDc2RpWTJNUkVCQ0FzMmZQd3N2TFM2M3cwTXJLQ3R1MmJZT3VyaTRxS2lydzNudnZvYUtpQWtCbCswWDVud0UwV2toSFJFUkVSRVJFUkZRZkRLdUlpT2k1eTg3T3hxMWJ0M0QvL24xb2FXbWhkZXZXUWhVVnZmeHUzcndKbVV3R0R3K1AxNnJxTFRVMUZZR0JnUUFBSXlNampCOC9IcE1tVFdxMDRGUWlrY0RWMVJYNStmbG8wNmFOd3BpT2pnNDJidHdJSFIwZG1KbVpRVXRMUzYxcjJ0allJRFEwRk9ucDZmWDZYc2hmazFnc1JwczJiWkNjbkF5Z3NzcFJKQktoZWZQbTZOdTNMM3g5ZmRXK0poRVJFUkVSRVJGUlkyRllSVVJFejRWTUprTkdSZ1p1M2JxRnZMdzhOR3ZXREM0dUxuampqVGRZUmZXS3ljdkxROGVPSFRGbzBDQk5MNlZSOWVuVEI1OTg4Z21zcmEzUm8wY1A2T2pvMU92OGp6LytHS1dscFNySFhWeGNFQkFRb0ZDNVZKV1ZsVlc5N2lmMzlkZGZ3OURRRUhwNmVnMDZmK3ZXclFBcS80N0taREtJUktMWEtvUWtJaUlpSWlJaW9sY1B3eW9pSW1wVUVva0VxYW1wU0V4TVJGRlJFUXdORGRHdFd6YzRPRGhBVzF0YjA4dWpCaGcyYkJpR0RSdW02V1U4RitQSGoyL3d1ZXJ1M3lVV04rNC90eXd0TFJ2bE9neXBpSWlJaUlpSWlPaGx3YkNLaUlnYWhWUXFSVXBLQ3VMajQxRlNVZ0p6YzNPNHU3dWpkZXZXZkNCT1JFUkVSRVJFUkVSRUtxbTNRUUlSRVpFS01wa01hV2xwK1BQUFB4RVpHUWxEUTBONGVYbGg4T0RXUGFneUFBQWdBRWxFUVZUQnNMT3pZMUJGUkUzT2I3LzloanQzN3RRNTc4Q0JBNGlPam03d2ZYNysrV2VjTzNldXdlZS9yR1F5R1g3NjZTZUVoSVFvSGI5eDR3WjI3ZG9GaVVTaTF2VXFLaW9nazhrYWM0bXZwTkRRVUt4ZHUxYlR5NmpWMnJWcmNlYk1HVTB2QStmT25ZTy92ejhlUG56WXFOY05Edy9IMXExYklaVktHM3lOK1BoNC9QcnJyeWdzTEZRNTU4eVpNd2dJQ0dqd1BlVHk4dktlK1JwRVJFUkVST3BpWlJVUkVUV0lmRStxdUxnNEZCWVd3c3pNRFAzNjlZTzF0YldtbDBaRXBMRndJajgvSDF1M2JzWFhYMytOOXUzYjF6cjM0TUdER0R0MkxGeGRYUnQwcjRNSEQ4TGIyeHNEQmd4bzBQa3ZxNU1uVHlJNE9CalRwazFUT2g0VEU0UGR1M2RqOHVUSkN1MWxvNk9qa1pHUmdWR2pSaW5NUDNMa0NIYnQyb1dOR3pmQzN0NWU2VFdIREJtQ29VT0h3cy9Qcjk3cmZmcjBLYkt5c3RTYWEybHBDUU1EQTRWalo4K2VyZmM5QVdEZ3dJSDFtaDhiRzR1VEowL2l5eSsvYk5EOXFob3laRWlkY3c0ZlBneFRVOU42WGZma3laUFEwZEZSYTQvRXlNakllbDFienNIQkFlYm01aXJIQ3dvS0VCZ1lpQTRkT2tCUFR3OEZCUVgxdXI2eHNURzB0SlIvSmpRcUtncUhEeDlXK2JPdERubklYVnNiMjRTRUJJU0VoS2oxOHp4a3lCRE1temNQM3Q3ZUNzZHYzNzZOVHovOUZQUG56Ni8zenhvUkVSRVJVVU13ckNJaW9uckx5c3BDVEV3TTh2UHpZV3hzekhaL1JQUlMwZEhScWZjRDVzWnk5dXhaaU1WaWVIaDR2SkQ3UFh6NHNNNnd3OW5aR1ZaV1ZvMStiM1VDQzNXTUdERkNDRkF5TXpPeGRldFd1TG01NGUyMzMwWkJRUUdDZ29Jd2FkSWsyTnJhS2owL0xpNE91M2J0UW1Sa0pNek16T0RsNVFVakl5TmhQRFkyRnRyYTJyQ3pzMnZ3R3VmUG40OXIxNjRwSFZ1M2JoMW16NTZ0MW5XVWhRSXJWcXhvMEpxZWQ0Q1FucDZ1OExXMXRiWENIbnorL3Y1S1A2QlNWRlNFbVRObjFqaXViaWlYa1pGUjYxeXhXSXorL2Z0ajd0eTVhbDJ2dWdVTEZ0VDYzdjMwMDA4b0tpcENWRlFVSms2Y1dPL3I3OWl4QTNaMmRraFBUOGYxNjljVnhoSVRFd0ZVaG5LcWpCNDlXdVhZM2J0MzhmZmZmK085OTk2RGlZbEp2ZGRXSDMvKytTY01EUTNSdTNmdjUzb2ZJaUlpSWlJNWhsVkVSS1MySjArZTRQcjE2OGpJeUlDQmdRRjY5ZW9GZTN0N2hsUkU5Rkt4c2JGUnU5S2xNY2xrTXB3NGNRTGw1ZVVZTjI1Y2pmRXZ2dmdDZmZ2MkZhcStwRklwU2t0TEZWcHRHUm9hUWxkWFYrMTd4c2JHSWpZMnR0WTU4K2JOZXk1aDFkU3BVMnNkbDhsaytPMjMzMUJXVm9ZaFE0YWdSWXNXU3VjNU9qb0NxS3hROHZmM2g1bVpHZWJPblN2OHQrWHExYXU0ZmZzMjFxOWZEeDBkSGVHOGMrZk80Zi85di8rSGhJUUVtSm1aWWRxMGFSZ3pab3hDNVpKTUprTmNYQnk2ZGV1bXN0cEZIWk1tVGNMZ3dZTlJVbEtDd01CQWpCbzFDcDA3ZDFhWXMzNzllamc1T1FHb3JPYmF2SGt6VHAwNkJhQ3luZHFrU1pOVVh0L2EybHJ0dG0xK2ZuNjRmLzkramVPaG9hRzFubmZ2M2oyMTVoa2JHOFBOelEwZmZQQ0J3bkY1Q0ZOMXpjb0NRRlZCc2JxaFhFUkVCQ0lpSWxTTzYrbnBvWC8vL3RpNGNhUEM4YSsrK2dxR2hvYjQ5dHR2bFo2M1k4Y09SRVJFb0UyYk5pcXZmZno0Y1p3L2Z4NkxGaTFxY01XanNiRXhnTXAyZllHQmdVcm5xRG9PMUI1VzdkbXpCMlptWnZqWHYvNmxzT2JxVWxKU1ZJNjV1TGpBd2NGQjVUMEE0UEhqeHdnSkNZR0RnNFB3TTZ4TTgrYk4wYmR2MzFxdlJVUkVSRVNrTG9aVlJFUlVwNHFLQ2lRa0pPRFdyVnNRaVVUbzFLa1RIQjBkRmRvdkVSRzlMTHAyN1lyZzRHQWtKaVlLUWNpTEVCWVdocnQzNzJMNTh1VW9LQ2pBNnRXcnNYTGxTclJzMlJJQVlHNXVqcmZmZmh2bDVlWENPVWVPSE1HUkkwZUVyNy80NG90YUgxWlg1K1hsaFZtelp0VTZSMDlQcjU2dlJEMit2cjYxamg4L2ZoeGxaV1hvMEtFRC9QejhhdjFnUTFGUkVaWXRXNFo3OSs1aC9mcjFRdFdJam80TzNuMzNYYXhmdng3YnQyL0hKNTk4SXB3VEVCQUFCd2NIeko0OUc5N2UzdERWMWNYWnMyZlJyVnMzbUptWkFRQnUzcnlKd3NKQ2xKYVdZdS9ldlFyMzdOQ2hBOXpjM05SNnJmTGdRdDRpenRuWldhaVFxaXNzVklkWUxGWTdVS3hhM1ZUVnlwVXIxVHEvcm5sVjN4ZDVRS1dzaWs1WllBWlVmaStWcVMzMGtCc3laQWpHamgyTHp6Ly92TTY1MWY5dVYxUlVRRjlmWCtuZitjek1URVJIUjhQRHd3TnZ2UEdHMHV0ZHVYSUZHelpzZ0l1TEM5cTFhMWZybmxES1dGbFpvVm16WnNMWFE0Y094ZENoUTRXdnBWSXAzbm5uSGJSdTNWcHBNTGxwMHliOC92dnZOVjZUL1B0OTU4NGRuRHQzRGpObnpvUyt2ajd1M2JzSEN3dUxXb012WldNZmYvd3hURTFOOGVUSkUrRllibTZ1VUVsbloyZUhJMGVPb0xTMEZQSHg4WWlQajFkNS9XN2R1akdzSWlJaUlxSkd3N0NLaUlocUpXOWpVMUpTQWpzN08zVHAwcVhHZmh0RVJDK1REaDA2NE0wMzM4VHAwNmRoWm1ZbWhFWFBrMFFpd2M2ZE8rSGk0Z0ozZDNkaFB4MXJhMnZZMk5nSTgxYXNXQUdwVkFvQVdMSmtDVHc5UFRGNDhHQUFhRkJiTTdGWXJORHk3bG5KWkxKR3FaYk56czVHVUZBUVJDSVJaczZjV2VjMS8venpUMFJGUmNIVTFCVGZmdnN0SGo5K2pLS2lJbFJVVkFoempoNDlpdjc5K3d0ZnIxeTVFajE2OUZDNHpwWXRXK0RxNm9yNTgrY0RBQzVmdmd4QWViWE82TkdqMVE2cjFQSHc0VVBoZS9IbzBTTUEvOWRLNzBXMHBhd3JEQW9NRE1UeDQ4ZlZDbzNVc1hEaHdnYWQ5ODgvLzlRNm5wV1ZwWEtPcWFtcDBqQ3FvcUlDNWVYbGVQTGtpZEtmNFQxNzlrQXFsZUovL3VkL2xGNzMvUG56V0xseUpWeGRYUkVSRVZHanFrd2RHemR1ckRVY1AzYnNHSEp5Y3ZET08rK29mVTEvZjMrWW1wcGkxcXhaMkxScEU5cTJiWXVSSTBlaW9xSUNTNVlzZ1VRaXdaOS8vbG5qdzBQeTRFdlY5M3JseXBVS0ZYYmJ0Mi9IOXUzYkFWVHVpWFg0OEdHODlkWmIrT2lqajFTdWJmcjA2UXFWamtSRVJFUkV6NHBoRlJFUktWVllXSWlJaUFqazVPVEExTlFVdlh2M1Z0bkNpWWpvWmVQdDdZM2ZmdnNOZS9mdVJjK2VQZEd1WFR1MGFORkNvZktoTVQxOCtCQjZlbnAxUG9pdTJscE1KQkxCeHNZRzNidDNyL1VjWmEyODVESXlNbFNPMjl2YjEyaFZWNXVsUzVjaUtpb0svdjcrOVRxdk9wbE1obFdyVnFHb3FBamp4bzFEeDQ0ZDZ6eG4wS0JCaUk2T2hybTVPVXhOVFdGbVpnWVRFeE9ZbVpuQjJOZ1lPam82OFBQenc5NjllOUdsU3hjQVFLZE9uUlN1VVZGUmdmejhmR0VmSlpsTWhvc1hMNkp6NTg1WXUzYXRNSys0dUJnK1BqNUM5WldjVkNyRnJsMjdNR2JNR0ppYm05ZjdkZnY3KzljNDFwRFE0MlVtazhsUVdscUs3ZHUzbzNuejVrSklvcSt2ajVLU0VtRk9WbFlXZEhSMGxBWkhDeFlzcVBVZVY2NWN3WlVyVjVTT2RldldEYXRXcmFweFhGNGxsSmVYaDlqWVdJV2YzL1QwZElTR2hxSnYzNzRxcTZydTNidUhLVk9tNE4xMzM4V3dZY09VN2kybVNucDZlcDNmNTlPblQyUGJ0bTF3Y0hEQThPSEQxYnF1L05yeTlxS3hzYkZZczJZTlJDSVJmdnZ0TjZTbnAyUE9uRGtOcW5LZk4yOGU1czJiSjZ5OTZ1dGR0bXdabWpWckpyVDVEQThQaDZ1cmE0M2ZuUlVWRlF5cmlJaUlpS2hSTWF3aUlpSUZVcWtVdDI3ZHdzMmJOeUVXaTlHOWUzZTBhOWVPKzFJUjBTdEZYMThmVTZkT3hkV3JWM0hseWhXRWg0ZXJmYTZIaHdmNjlPbFRyL3ZaMk5oZ3c0WU45VHFub3FKQ3JRZk50Ylg1U2toSVFFSkNndEt4MGFOSDF5dDBpbytQUjBsSkNaS1RrNThwclBybGwxOFFIUjBOZlgxOTlPelpVNjF6TEN3c3NIanhZcFNXbHFxY3MzanhZcmk0dU9ETW1UTUFLdmVza2dkOU1wa01aOCtlaFV3bVE3dDI3UUJVVmxNOWVQQUFBd2NPVkxpT3ZIMWQ5ZjJXRWhJU2NQYnNXUVFIQjJQdTNMbm8xYXVYZWkvNGZ6M0xubFd2aW52Mzdpa05aazZkT29XeFk4ZldPRjU5bnlzQU5WcmQxWWVxRm9qNStmbkNuMCtlUEtudzgzdisvSGxJcFZKY3VuUkpvWjFoMWFxajZpSHp5cFVyMVc2cldKdlUxRlQ4OHNzdnVIejVNcXl0cmJGOCtYS1ZyMEhlcnZQbXpadHdjbkpDUWtJQzd0NjlDMjl2YjV3N2R3NHltUXgrZm42UVNDUUFLdHVkRGhzMlRBZ1FxNUxQa1FlSVZlbnI2d3Qvdm5idG1zSllabVltcmwyN2hzOCsrd3hHUmthNGZmczJGaTVjaUE4Ly9CQ1RKMDlXbUZ0ZVh2N2N3bjhpSWlJaWFwb1lWaEVSa1NBL1B4Ly8vUE1QQ2dvS1lHZG5CMWRYMStlMjF3a1IwZk9tcGFVRkR3OFB1THE2SWlVbEJRVUZCWkRKWkhXZVYvM2h1anBPbmp5cFVMMGpWNzN0bVB3QnVVd21nMFFpVWJzcVlzU0lFZmp5eXkvVlhvK3lQWWJxOHNNUFB5QXBLUWtEQmd5bzk3bHlaOCtleGY3OSsyRm1aZ2FaVElaRml4YmgxS2xUU0UxTlJXWm1acTBoNEw1OSs3QnYzejZWNDFPblRrWDM3dDNoNWVXRjA2ZFBZL1hxMVFyaldscGE4UFQwRk80aHJ6aTdjK2VPd3J6azVHUUFRTnUyYlJXT096czc0NnV2dnNMeTVjdXhjT0ZDVEo0OEdiNit2aENKUkVoT1RrWktTb3J3OFAvbXpadlExdGFHb2FGaG83UmhsTWxrS0NzclUzdXVLcGN1WFVKeGNiSFNNWGxMd3BDUUVKWG5WOTFqcVRieTc5UDkrL2N4Wjg0YzRmaWFOV3VFeWpaNVpVNTFFb21rM3Z0QkFZQ0ppWW5LOXpvbkp3Y0FZR3RyaTNQbnp1R2pqejRTS3VkY1hWMFZBcUxEaHcvWGVhL3AwNmZEdzhORHJYWGR2MysvUmt2RWh3OGY0dnZ2djBkY1hCd0F3TlBURXpObnpvU3BxYWt3WjgrZVBiaDQ4U0syYnQwS0FPamZ2ejhPSHo2TUw3NzRRcGhqWVdHQm9VT0h3c1BEQXdVRkJUQTFOY1gzMzMrUGpJd01mUG5sbHhDSlJNak96bGI1WGlzTEVLdUdkR2ZQbmdVQTdOeTVFN2R2MzhhTUdUUHd5eSsvd01MQ0FnQ3dmLzkrbUpxYUtyMU9lWGs1SzZ1SWlJaUlxRkV4ckNJaUlrZ2tFc1RGeFNFeE1SRzZ1cnJvMDZjUGJHMXROYjBzSXFKR29hK3ZEMmRuNStkNkQwOVBUNFcyZERkdjNzVHExYXV4Y3VWS1ljOHNxVlNLb3FJaUFFQlpXUmxrTXBuQ01RQjQrdlFwaW9xS0duVWZLblU1T0RqQXdjR2h3ZWRIUkVSZzFhcFYwTkhSd2JKbHl4QVFFQ0RzMWZUVFR6OGhKaVlHZmZ2MnhhZWZmbHByVzlrLy8veXp4ckdxcmRQMDlmV3hhdFVxbEpXVkNRR1BTQ1NDZ1lHQkVFcWtwS1FnTEN3TUJnWUdpSTJOVlhpd0hoTVRBMU5UVTZXdjFjWEZCWnMyYmNLeVpjdXdmLzkrSkNZbVl0R2lSVGgvL3J4Q2tIYml4QW1jT0hFQ2RuWjJRb2o0TEh0VzNidDNENk5HamFwMWpqcTJiOStPek16TVd1Y0VCQVNvSEZNM3JKSi8vNnBYOUppYm05ZlpNbGkrSjFKOVRaMDZGYjYrdmtySDVLLzVyYmZld3M2ZE8vSGYvLzRYMDZkUEIxRFpMbEwrZHpNcEtRbEJRVUY0OTkxM2E3MlhwYVZsZzBKck9Tc3JLMWhhV3FKZnYzNTQ2NjIzbFA3K3ljcktFb0pUb0hLdnZaOS8vaGszYnR4QWVYazVURTFOMGFOSER4Z1lHTURTMGhKQVpkQ1luSnlNVHo3NVJOZ0x6OFRFQlBQbXphdjNHbE5UVTVHU2tnS2dza3JyeElrVHlNaklFSUszNU9Sa1hMcDBDWjkrK2luaTQrTlJXbHFLdm4zN0N1ZVhsWlV4ckNJaUlpS2lSc1d3aW9pb2ljdkp5Y0UvLy95RG9xSWlPRGc0b0V1WExtenJRa1JVVDRhR2hqQTBOQlMrenM3T0JnQllXMXNMRDVYVDA5TXhmdng0aGZPQ2dvSVFGQlFrZkwxbHl4WnMyYklGd2NIQkN1MjZYbllSRVJGWXNtUUpaRElaNXMrZkw3VERrMXV5WkFrMmJkcUVNMmZPSURJeUV1Ky8vejdHangvZm9CYXpRVUZCT0hqd0lFNmRPcVh3SHNsa01seStmQmtlSGg3WXZYczNBR0QyN05udzkvZEhSRVFFM04zZElaVktFUjRlanE1ZHU2cTh0NFdGQlZhdlhvMDFhOWJnNHNXTHlNN09ocSt2TDN4OWZWRlFVSUNKRXlmQ3o4OVBDSFppWTJNQlBOdWVWZWJtNW5YdWR5YTNkKzllaGJaM1ZmMzY2NjlLajFkVVZPRHExYXNLWWNPelVGVzVWNTg5dXFwVytGUzk3cVJKa3pCdDJqUzE3aWVYbEpRRUFIQjBkTVM0Y2VOdzRNQUJqQjA3RmxaV1Zncnpnb0tDWUdCZ2dISGp4dFY2dldkdEExaGNYSXdQUC94UStGcFpnQ2pmWjZ2NldOVVdobzhlUFlLQmdRR0F5bGFTbXpkdlJ0ZXVYUlhXcjZ1cnEvYitXbFVkT0hBQUhoNGVPSHYyTExwMzc0NlJJMGRpd1lJRk9IcjBLQ1pQbm94dDI3YWhiZHUyR0QxNk5INzk5VmY4OGNjZjZOcTFxeERJVmxSVThOK0xSRVJFUk5Tb0dGWVJFVFZSVXFrVU4yL2VSSHg4UEF3TkRlSGw1U1Y4K3ArSWlPb3ZKQ1FFQVFFQk5SN0NsNVNVWU96WXNmRHo4OE0zMzN3REFMaDE2eGIyNzk4UGUzdDdwZFVpdXJxNkNsOC9lUEFBRnk1Y2VHNXJmeFpuenB4QlFFQUFaRElaRmk1Y2lINzkrdFdZWTJwcWl2bno1OFBMeXdzLy92Z2pObS9lakhQbnp1R3JyNzVDbXpadEZPWldyYUpTaDFRcUZTcWZVbE5UOGZubm42TmZ2MzRRaThYdzh2SkNVRkFRUWtKQzRPN3VqbXZYcmlFdkx3K0RCZzJxOVpwaXNSaHo1ODdGVzIrOVZXZTFtYUdoSWJwMDZZS1pNMmZDM3Q0ZVFNMDlxeDQvZm94dnZ2bEdhRTFYblpHUkVYeDhmTlI2dmNlT0hWTVpWbVZuWjhQUzBoSmFXbG9LeDhQQ3dyQjgrWExNblRzWGd3Y1BWdnU4NnNSaU1XeHNiUERkZDk4QnFLd1lPM0xrQ0lES05uWVRKa3dRV3QwdFdyUkk1ZjVNamUzR2pSdlExZFdGZzRNRFdyZHVqYU5IajJMRGhnMVl2bnk1TU9mczJiUDQ1NTkvOE9HSEh5cTA0MU5tK3ZUcGNIVjFSVVpHQml3dExXRnVicTV5N3YzNzk3RjQ4V0tGOFBQOCtmTksyNElxVTcxVmFIV25UcDJDVkNyRjk5OS9ENkF5Z0UxTFMwTjZlanJ5OHZMZzQrTWp0UE9yUzl1MmJlSGc0SUNrcENTY09YTUdQL3p3ZzNDdXZLclF4c1lHWVdGaGlJeU14TnExYTZHdHJZM0preWZqanovK3dLKy8vb3BQUC8wVUFQZXNJaUlpSXFMR3g3Q0tpS2dKS2lvcXd0V3JWNUdYbHdjSEI0Y2EremtRRVZIajA5UFRFeXBiNU8yL01qSXkwS2xUcHpvZm5rZEZSU0VxS3VxNXI3RStaREtaVU9Wa1lHQ0FCUXNXb0hmdjNyV2UwNmRQSDdpNHVHRHQyclVJQ3d2RGYvN3pIL3o3My8vRzVNbVRoVG5LcW9PVVBkQi8vUGd4UWtKQ2NQVG9VVHg0OEFCMmRuYnc4L09EdDdjM3RMVzEwYWRQSDRoRUlnd2JOZ3g3OXV6Qmd3Y1BjUERnUVppYm04UGQzVjJ0MTlpdVhiczY1emc0T0dETm1qVzF6akUyTnE1elRtTllzR0FCUkNJUnRtM2JobjM3OXVIbzBhTTRkT2dRUEQwOWhhQ3dmZnYyQ3Z0MVpXZG40NE1QUG9DUGowK05pcWJxcksydEZiNC9kbloyME5mWHg1QWhRN0JseXhhODhjWWJ3cGlxS2krSlJBS2dzbEpJbWRMU1VwVmp5cVNtcGlJOVBSMXVibTRRaThVUWk4WDQrT09Qc1hMbFNnUUhCMlBzMkxGSVQwOFhYdnZFaVJOcnZkNzI3ZHRoWW1LQ1pjdVdJU1VsQlN0V3JLZzFsTEczdDhldVhic1VBaTAzTnpmODhNTVB0ZDdudDk5K1EzaDRlSjN6QU9EMDZkT0lqbzZHV0N5R3I2K3ZzRytaaTRzTGZIeDhzR0xGaWpxdkFWUzJVblJ3Y01DQkF3ZlF2bjE3ZE92V1RXSGMxdFlXK2ZuNStPbW5uekJ5NUVpaGZXS3paczB3YnR3NDdObXpCejQrUHJDMnRvWkVJbUViUUNJaUlpSnFWSHd5U1VUVXhLU21waUlxS2dvaWtRanU3dTdQdENjRE5aeTJ0allrRWdtMHRiVTF2UlNpNTRvLzU4cGR2WG9WZmZyMHdmWHIxM0gwNk5FNnF5dTh2YjN4OGNjZnEzMzl1aDdJUDZ1SER4OWk1Y3FWaUkyTlJjdVdMYkY4K1hLMWdoMmdzc3JxMjIrL3hmSGp4N0ZseXhaa1pHUW9WS1hJMnliV1pkS2tTYWlvcUlDcnF5dG16SmlCdm4zN0tseEhUMDhQQURCbXpCZ2NPSEFBUzVjdVJYSnlNcVpObTlhb1A1TVpHUmxJU0VoUU9KYVltQWdBQ0EwTnJURy9JUzNiMVBINDhXT2twYVVKTGVLS2k0c1ZLckMrK09JTDNMaHhBOTk5OXgwMmJ0d29WTysxYU5FQ0F3Y094TUdEQjlHeFkwZUZ5cmlzckN5RjkycktsQ25JeWNsUmV2Ly8vT2MvU285WHJ6U1U3OTgxYWRJa3BmT1BIVHVHWThlTzFmVnlGZVlEVUtpVzgvYjJ4dVhMbDdGNTgyYm82dXBpMTY1ZEFJRDU4K2ZYK2VFY1MwdExMRjI2RkhGeGNRQ0FXYk5tcWJXT05XdldvRXVYTHNJMTVQdE1BVUJoWVNFT0hUcUUvL21mL3hFQ25uUG56Z0VBdW5mdkRnREl6YzFGWm1hbVFodEFPVHM3TzNUcjFnMXQyclJCbXpadFlHZG5CenM3T3pSdjNseVk4OVpiYitIOTk5OVh1YjZxZTZKMTY5WU5vMGVQVmpvdklDQUFPVGs1T0hQbURFNmZQaTNzcnlmMzg4OC80K3V2dndaUXN3S1VpSWlJaU9oWk1Ld2lJbW9peXNyS0VCRVJnWHYzN3FGNTgrYm8zYnUzc0E4Q3ZYajYrdm9vS2lxcXM1cUM2RlZYVkZURTN6WFZwS1NrNE5hdFcxaTRjQ0dzckt4dytQQmhEQjgrdk1iK09rQmw5ZEttVFp2UXBrMGI2T3Jxb3FTa0JIZnUzQkVlYU10a01rUkhSME5mWHg4ZE8zWVV6bHUxYWhWYXRXcFZyM1VWRnhjak56ZFhyUTh4RkJZVzR0YXRXK2pmdno5bXo1NE5ZMlBqZXQwTEFFYVBIbzJ1WGJ1aVJZc1dDc2ZyMnA5SWJzS0VDUmc1Y3FSQ3VMVmh3d1owNjlaTllXOG1VMU5UdlAzMjI5aTllemNzTFMzcjNLK29Qb3FMaXhFVkZZWEF3RUNsNDhyMlBYcGVZVlZNVEF4a01oazhQVDJWamhzYkcyUFdyRms0Zi82OFVOMjBhOWN1REJ3NEVETm16TURWcTFleFpzMGFPRG82Q20yQjU4MmJwM0NOTld2V0NPZktaRExzMjdjUFY2NWN3Wk1uVDJCa1pJVFBQdnNNam82T3RhNHpLU2tKenM3T1N2ZjRVcVg2WG05eW1abVorUFBQUDlHaVJRdDRlWGtwalBuNStXSFdyRmxZdlhvMVJDSVJ2di8rK3hvdEo2dUxqNC9IeXBVclVWNWVEaHNiRzdSdTNScHo1c3lCaFlWRmpibDVlWG5ZdUhFakxsNjhpTW1USnlzTm1ZREt2VUhuejUrUDlQUjBkT3ZXRFQxNjlGQTZMekF3RUZldVhNR1lNV013ZmZwMElXd0ZBQ2NuSjZ4YXRhcld0V3RwYWFuZGxtLzQ4T0VxV3o0T0h6NGNKaVltYU5PbURjek56V0ZoWVFGVFUxT1ltSmpnMUtsVE9ILyt2QkE0TXF3aUlpSWlvc2JFc0lxSXFBbkl6ODlIV0ZnWVNrcEs0T0xpQWljbnB3WnRhaytOcDBXTEZzak16R1JZUmErOXpNeE1oVS8vTnhWU3FSUkFaUlZKZVhtNXd0aXVYYnRnWVdHQmZ2MzZvVk9uVHZqamp6L3czWGZmWWZYcTFUVWUvcDQ0Y1FJYk4yNUVRRUFBT25YcWhKMDdkK0xreVpOQzZ6MkpSSUx2di84ZXRyYTJXTGR1SFlES2grZ0xGaXhBbno1OXNIanhZclhYUEhQbVRLU2xwV0hod29VWU1HQkFyWE03ZE9pQUxWdTIxUG53dnk3S2dyRWRPM2JVT1BiQkJ4L1VPS2FzWlYxWVdCZ0tDd3NWd2lxcFZDcTBYU3dzTE1TNWMrY3diTml3QnEyM3JLd01RR1hGMUxGang1Q2RuWTFEaHc3VnFGS3B2bWZWaS9EMzMzL0R5c29LTGk0dUt1ZDRlSGpBdzhNREFQRGt5UlBzM3IwYkFQRGVlKy9oNDQ4L2hyKy9QMWF0V29YVnExY0RxR3lKSi84ZVZhMnd5c25Kd1k4Ly9vanM3R3dzWExnUUN4WXN3SXdaTTdCdDJ6Wmh6ekJsN3Q2OWk3UzBORXlaTWdWR1JrWnF2N2JnNE9BYUxlZGtNaG5XcmwyTGlvb0srUHI2MXFpWWlvNk9GcXJBWkRJWmdvT0QwYVpObXhyaEtGQlpsYlozNzE3OC92dnZjSEZ4RWZiYldyMTZOWHg5ZmZIMjIyL0R4OGNIUmtaR2VQVG9FWTRjT1lLalI0K2lSWXNXV0xObWpjcWdLaWtwQ1lzWEwwWkJRUUdXTGwycU1xZ0NnRGx6NW1EZHVuVUlEZzVHZUhnNDVzNmRLN1RocTZxaW9nS0ppWW00ZWZNbTR1TGk4UG5ubjlmNS9sVlgyOTVrbnA2ZUtnUFBpUk1uWXVyVXFjak56UVhBc0lxSWlJaUlHaGZES2lLaTExeEtTZ29pSXlPaHE2dUxBUU1HTk1tSHhpOGplM3Q3WExseUJmbjUrYlZ1M0U3MEtzdlB6MGR1YnE3d2NMeXBHRFpzbUJCV3padzVVMkhzL1BuenVIVHBFbWJPbkFteFdJem16WnRqK3ZUcDJMQmhBK2JQbjQrbFM1Y0tJZmFqUjQ4UUZCUUVHeHNiT0RrNUFRQzh2THp3KysrLzQ4eVpNeGc5ZWpURVlqRkdqUnFGUFh2MklERXhFWTZPanJDd3NNRElrU01SSEJ5TXlNaElvYzFZWGVTdHZxcTIvS3JOc3daVnF0UlYyU1gvc0lWVUtsVjQ2QzZWU3BHZm42OVFvZmIwNlZPc1dMRUNZV0ZoOFBiMlJucDZPbGF2WG8yUWtCQk1tREFCM2J0M2g3NitQblIwZEdwdERiaGp4dzVFUkVRZ0tTa0pRR1diUDFkWFY0d1lNZUpaWHFxZ3FLaEk3ZFozUlVWRlNvL0h4TVJnNk5DaHd2c2pmMitxdjA5eThsYUZiNzc1SmdCZ3dJQUJTRTVPRnRycGpSOC9IbVptWmdydlMybHBLWTRlUFlyOSsvZkQzZDBkQ3hjdVJHWm1Kb0RLQVBPcnI3N0N0OTkraTk2OWUrUDk5OSt2OGIzY3VYTW5SQ0lSaGc0ZHF0WnJsZFBYMTY5eGJOZXVYYmgrL1RwNjl1eXBVSTMzNE1FRGJOdTJEUmN2WG9TMXRUV1dMRm1Da3lkUElqUTBGTmV1WGNPSUVTUGc0K09qc0xhTkd6Y2lMQ3dNMDZkUHg0UUpFNFQzYTlteVpiaDA2UkoyN05pQi9mdjN3OG5KQ1hGeGNUQXpNOE5ISDMyRUVTTkdxUHk1Q1EwTnhicDE2NkNqbzRPVksxZldDTFRrdnlQa1RFMU44YzAzMytDdnYvN0NUei85aEMrLy9CSlRwa3pCZSsrOWgvUG56K1BHalJ0SVRFeEVjbkl5S2lvcUlCYUwwYjU5ZTRVS3JPZk4wTkFRQUlRUTBNVEU1SVhkbTRpSWlJaGVmd3lyaUloZVUxS3BGRkZSVVVoT1RrYkxsaTNoN3U3T1Q4QytSTVJpTVp5ZG5SRWJHNHRPblRveHNLTFhUbjUrUG1KalkrSGk0dEprOXF6cTJiTW4xcTFiQjExZFhlam82RUJYVnhlNnVycVFTcVdZTW1VS1ltSmk4T2VmZjZKejU4NEtsVGcrUGo2NGZmczIvdnJyTDB5Yk5nMit2cjRZUG53NDFxOWZqNktpSWl4ZHVsUjRENTJkbldGcGFZbHo1ODRKMXhnK2ZEajI3dDJMRXlkT0NDM1kzbnZ2UFp3K2ZScWJOMi9HdG0zYjFLcW1YYjkrUGJLenM5RzJiZHZHZjNNYTRNNmRPOURUMHhPcW91U1ZOZktXYlAvOTczOFZXaDlHUlVXaG9xSUNIVHAwQUZCWjFiZHMyVElrSlNWaDJMQmhtRE5uRGlvcUtuRDQ4R0VjUG53WTMzenpEYlMwdE5DcVZTdDA3TmdSQlFVRldMRmloVkNoSTVGSVVGRlJnVzdkdWlFckt3c2lrUWhUcGt5Qm01c2JPbmJzQ0pGSWhKQ1FFSVNFaE5SWXUzd1BLMlZqVGs1T05VS2MvUHg4Yk5pdzRabmVyNjFidHlvRUlQSVBwd1FGQmNIWjJWbGhia2xKQ1E0ZE9nUmRYVjJGRUtWcUJkc25uM3dpL0Rrbkp3Y25UcHpBOGVQSElSS0o4TVVYWHlqc0VTWFhxMWN2QkFRRXdOL2ZIeDkrK0NHNmQrOE9QejgvV0ZwYTR2RGh3N2gwNlJKR2poeUoxcTFiUDlOckRRa0p3WjQ5ZTlDOGVYUE1uVHNYUU9WN2Z1ellNWnc5ZXhaU3FSUmp4NDdGaHg5K0NBTURBM1R0MmhWRGh3N0Y5dTNiaFQyeEhCMGQwYU5IRDR3Wk13YXpaczNDUng5OUpQeHNGUmNYNC9idDIwaElTTUNOR3plUW01c0xtVXlHMHRKU3lHUXk1T2JtNG84Ly9rQlNVaEljSEJ4Z2Eyc0xhMnRyV0ZoWVFFOVBENmRPbmNLcVZhdlFwazBiTEYrK0hEWTJOaWdxS3NLZE8zZGdZR0NBcDArZjR2cjE2MHFEcG1IRGhxRkRodzc0OXR0dmNlVElFUXdiTmd5aG9hSEN2eGZlZi85OXVMaTR3TkhSVWFIdDM4R0RCM0h3NE1GbmVsK1Z1WDM3Tm95TmpXRmlZZ0o5ZlgwOGV2UUkvLzN2ZndGQTdYM3FpSWlJaUlqVXdiQ0tpT2cxVkZ4Y2pMLy8vaHQ1ZVhsNDg4MDMwYmx6WjdiOWV3bFpXRmpBeGNVRmNYMUMwTFlBQUNBQVNVUkJWSEZ4c0xTMGhJMk5EWXlNakpyTWczMTYvVWdrRWhRVkZTRXpNeE81dWJsd2NYRlJ1dGZMNjhyQ3drTGw2ejEyN0JqZWZmZGRtSm1aWWRHaVJUVitKMy81NVpmUTFkVkZjSEF3MHRMU0VCTVRnNHNYTDJMbzBLRndkWFVWNW9sRUlyaTV1ZUhTcFV0NCt2UXBkSFYxWVdWbGhXN2R1aWxVUkptYW1tTENoQW5ZczJjUHJsNjlDbmQzOXpyWGIyaG9LRlJPdkF5V0wxOHVWTzJJUkNLaFFteklrQ0VJQ3d0RFVGQ1F3bXZXMDlQRDBLRkQwYWRQSDBSSFIyUFJva1VvS3l2RCsrKy9qM2ZlZVFkQVplQTFaY29VdlBYV1c0aU1qRVI4ZkR4U1VsS1FuWjJOckt3c2xKYVdDbTBiUlNJUnhHSXhSbzhlalZHalJpbjk3MmhBUUVDdHIwSForQmRmZkZFanJMS3pzMVBhL2xDWkR6NzRBT25wNlRXT1Y2OCs4dmIyeGw5Ly9ZVkRodzRwdlk2QmdRRSsvL3h6dGZhVXk4akl3SkVqUitEajQ0TzMzMzY3MWhaK1RrNU8yTEpsQy9iczJZTzh2RHhZV2xyaTd0MjcyTDU5Tyt6dDdURmp4b3c2NzFlWHpNeE1HQmdZWU5teVpUQXpNOE94WThlRXNNL2QzUjIrdnI0MWdwVHUzYnRqOCtiTmlJaUl3TEZqeC9EUFAvL2c4ZVBIZU9lZGQ2Q3JxNHVMRnk4aUxDd015Y25KdUgvL1BtUXlHVnEwYUlFZVBYcGd6cHc1Nk5tekp3d01EUEQ0OFdOY3VYSUZFUkVSdUhyMUtvNGZQNjV3bjlXclY4UGIyeHYzNzkvSHhJa1RoZmUzckt3TWZuNStDbk5WN2NYVnJsMDdiTnEwQ2JkdjM0YU5qUTNtenAwTEl5T2pXdHYzdWJ1NzE5cStVOW4rYWVvSUNncENSRVJFamVPZW5wNEsrOFVSRVJFUkVUMHJrVXpkUGg5RVJQUkt5TXJLd3BVclZ5Q1JTTkNyVjY5bi92UXlQWDhWRlJWSVMwdERUazRPaW91TGhjM3JpVjQxMnRyYU1EQXdRUFBteldGdmIxOWpENW1tN3ZMbHkyalhyaDJzcmExVnpwRlhUd0NWYmNROFBEeHFoQW41K2Zrd01qSlMyTU5ISnBQVkNGT0tpNHNSSFIyTlBuMzZOT0tyVUo4OFZGRjMzNlovL3ZrSGtaR1JRcGdSSGg2TzNOeGNpTVZpZE9qUW9VYkZsMHdtVTZna3FocjBTNlZTN055NUUyNXViaXIzRTNwWm5EeDVFb2FHaGlyM0NhcnV3b1VMZVBMa2lkb3RDUFB5OG1yc202YWxwUVZ6Yy9ONi9SMlZoNlBWUFh6NEVGdTNic1dNR1RNVVdqQldkKzdjT2JpNHVDamRNNm9oMHRMU1lHOXZENkF5S04rM2J4Kzh2THpVYms5WldGaUlSNDhlQ2ZNVEV4T3hZY01HT0RvNndzbkpDWjA2ZGFyMTljamw1ZVVoTVRFUmFXbHBRaFdsS2hFUkVaQktwUkNKUkdqZXZIbWpWVEVHQmdhaVo4K2VDbnUxS1p2ajV1WldveTNyeUpFajRlZm5oNEVEQnlvOUx6dzhISEZ4Y1Nndkw0ZFVLb1crdmo0Y0hSM2g3dTdPRDBJUkVSRVJrVnBFYXY3RGtXRVZFZEZySkRrNUdaR1JrVEF5TWtLZlBuMjRsd0FSRVJFUkVSRVJFUkZwakxwaEZUL3VTa1QwR3BESlpMaHg0d1p1M2JxRlZxMWF3ZDNkWGVFVDkwUkVSRVJFUkVSRVJFUXZLNFpWUkVTdk9JbEVndkR3Y055N2R3L3QyclZEOSs3ZDJaYUZpSWlJaUlpSWlJaUlYaGtNcTRpSVhtRlBuejdGcFV1WGtKZVhoNjVkdThMUjBWSFRTeUlpSWlJaUlpSWlJaUtxRis1WlJVVDBpaW9zTE1TbFM1ZFFXbHFLM3IxN3c5YldWdE5MSWlJaUlpSWlJaUlpSWhLb3UyY1Z3eW9pb2xkUVhsNGVMbDY4Q0pGSWhINzkrc0hDd2tMVFN5SWlJaUlpSWlJaUlpSlNvRzVZeFRhQVJFU3ZtSWNQSHlJc0xBeDZlbnJ3OVBTRW9hR2hwcGRFUkVSRVJFUkVSRVJFMUdBTXE0aUlYaUVaR1JtNGN1VUtqSTJONGVucENUMDlQVTB2aVlpSWlJaUlpSWlJaU9pWk1Ld2lJbnBGcEthbTR0cTFhN0N3c0VDL2Z2M1FyRmt6VFMrSmlJaUlpSWlJaUlpSTZKa3hyQ0lpZWdVa0ppYmkrdlhyc0xLeVFwOCtmU0FXODljM0VSRVJFUkVSRVJFUnZSNzR0Sk9JNkNVWEh4K1AyTmhZMk5yYXd0M2RIVnBhV3BwZUVoRVJFUkVSRVJFUkVWR2pZVmhGUlBRU1MwaElRR3hzTE96dDdkR3JWeStJUkNKTkw0bUlpSWlJaUlpSWlJaW9VZkhqK1VSRUw2bGJ0MjdoeG8wYmFOT21EWU1xSWlJaUlpSWlJaUlpZW0weHJDSWllZ2tsSmlZaUppWUdkbloyY0hOelkxQkZSRVJFUkVSRVJFUkVyeTJHVlVSRUw1bmJ0Mi9qK3ZYcmFOMjZOWHIzN3MyZ2lvaUlpSWlJaUlpSWlGNXJES3VJaUY0aVNVbEppSTZPaHEydExZTXFJaUlpSWlJaUlpSWlhaElZVmhFUnZTVHUzcjJMeU1oSTJOall3TjNkSFZwYS9CVk5SRVJFUkVSRVJFUkVyejgrQ1NVaWVnazhlUEFBNGVIaGFObXlKVHc4UEJoVUVSRVJFUkVSRVJFUlVaUEJwNkZFUkJxV201dUxzTEF3bUptWm9XL2Z2Z3lxaUlpSWlJaUlpSWlJcUVuaEUxRWlJZzBxS0NqQXhZc1hZV0JnZ1A3OSswTXNGbXQ2U1VSRVJFUkVSRVJFUkVRdkZNTXFJaUlOZWZMa0NTNWN1QUN4V0F4UFQwL282dXBxZWtsRVJFUkVSRVJFUkVSRUx4ekRLaUlpRFhqNjlDa3VYTGdBcVZRS1QwOVBHQmdZYUhwSlJFUkVSRVJFUkVSRVJCckJzSXFJNkFXVFNxVUlDd3REU1VrSit2WHJCeE1URTAwdmlZaUlpSWlJaUlpSWlFaGpHRllSRWIxZzE2NWRRMDVPRHR6YzNHQnBhYW5wNVJBUkVSRVJFUkVSRVJGcEZNTXFJcUlYS0Q0K0htbHBhZWpjdVROYXQyNnQ2ZVVRRVJFUkVSRVJFUkVSYVJ6REtpS2lGeVE5UFIyeHNiRndjSEJBeDQ0ZE5iMGNJaUlpSWlJaUlpSWlvcGNDd3lvaW9oY2dOemNYNGVIaGFObXlKYnAzNzY3cDVSQVJFUkVSRVJFUkVSRzlOQmhXRVJFOVo4WEZ4Ymg4K1RJTURRM2g0ZUVCTFMzKzZpVWlJaUlpSWlJaUlpS1M0eE5USXFMblNDS1JJQ3dzRERLWkRQMzY5VU96WnMwMHZTUWlJaUlpSWlJaUlpS2lsd3JES2lLaTV5Z3lNaEw1K2ZubzNiczNqSXlNTkwwY0lpSWlJaUlpSWlJaW9wY093eW9pb3Vja0tTa0pxYW1wNk5TcEUxcTFhcVhwNVJBUkVSRVJFUkVSRVJHOWxCaFdFUkU5QnprNU9ZaUtpb0t0clMyY25KdzB2UndpSWlJaUlpSWlJaUtpbHhiREtpS2lSbFpTVW9LLy8vNGJSa1pHNk5Xcmw2YVhRMFJFUkVSRVJFUkVSUFJTWTFoRlJOU0laRElaL3Y3N2IxUlVWS0J2Mzc3UTBkSFI5SktJaUlpSWlJaUlpSWlJWG1vTXE0aUlHdEhObXplUm01c0xOemMzR0JzYmEzbzVSRVJFUkVSRVJFUkVSQzg5aGxWRVJJMGtPenNiOGZIeGFOZXVIV3h0YlRXOUhDSWlJaUlpSWlJaUlxSlhBc01xSXFKR1VGWldodkR3Y0JnWkdjSFYxVlhUeXlFaUlpSWlJaUlpSWlKNlpUQ3NJaUpxQkJFUkVTZ3RMWVc3dXp1MHRiVTF2UndpSWlJaUlpSWlJaUtpVndiREtpS2laNVNTa29KNzkrNmhjK2ZPTURNejAvUnlpSWlJaUlpSWlJaUlpRjRwREt1SWlKN0I0OGVQRVJVVkJTc3JLM1RvMEVIVHl5RWlJaUlpSWlJaUlpSjY1VENzSWlKcUlLbFVpcXRYcjBJc0ZzUE56UTBpa1VqVFN5SWlJaUlpSWlJaUlpSjY1VENzSWlKcW9OallXT1RuNTZOWHIxN1EwOVBUOUhLSWlJaUlpSWlJaUlpSVhra01xNGlJR3VEaHc0ZTRkZXNXMnJkdkQydHJhMDB2aDRpSWlJaUlpSWlJaU9pVnhiQ0tpS2llbmo1OWl2RHdjSmlZbUtCTGx5NmFYZzRSRVJFUkVSRVJFUkhSSzQxaEZSRlJQVjI3ZGcxbFpXVndkM2VIdHJhMnBwZERSRVJFUkVSRVJFUkU5RXBqV0VWRVZBOUpTVW5Jek14RWx5NWRZR3BxcXVubEVCRVJFUkVSRVJFUkViM3lHRllSRWFucHlaTW51SDc5T2xxMWFvVU9IVHBvZWpsRVJFUkVSRVJFUkVSRXJ3V0dWVVJFYW9xTWpJU1dsaFo2OXV5cDZhVVFFUkVSRVJFUkVSRVJ2VFlZVmhFUnFTRTlQUjBQSGp4QTU4NmRvYSt2citubEVCRVJFUkVSRVJFUkViMDJHRllSRWRXaHJLd01VVkZSc0xTMFJMdDI3VFM5SENJaUlpSWlJaUlpSXFMWENzTXFJcUk2eE1URW9MeThIRDE3OW9SSUpOTDBjb2lJaUlpSWlJaUlpSWhlS3d5cmlJaHFrWjJkalpTVUZMejU1cHN3TVRIUjlIS0lpSWlJaUlpSWlJaUlYanNNcTRpSVZKQklKSWlJaUlDUmtSR2NuSncwdlJ3aUlpSWlJaUlpSWlLaTF4TERLaUlpRlJJU0V2RDQ4V1AwNk5FRDJ0cmFtbDRPRVJFUkVSRVJFUkVSMFd1SllSVVJrUktGaFlWSVNFaEEyN1p0MGJKbFMwMHZoNGlJaUlpSWlJaUlpT2kxeGJDS2lLZ2FtVXlHaUlnSTZPam9vRXVYTHBwZURoRVJFUkVSRVJFUkVkRnJqV0VWRVZFMUtTa3B5TW5KUWRldVhhR3JxNnZwNVJBUkVSRVJFUkVSRVJHOTFoaFdFUkZWVVZKU2dwaVlHRmhaV2NIZTNsN1R5eUVpSWlJaUlpSWlJaUo2N1RHc0lpS3FJam82R2xLcEZOMjdkOWYwVW9pSWlJaUlpSWlJaUlpYUJJWlZSRVQvNitIRGg3aDM3eDZjbloxaFpHU2s2ZVVRRVJFUkVSRVJFUkVSTlFrTXE0aUlBTWhrTWx5L2ZoM0d4c1p3ZEhUVTlIS0lpSWlJaUlpSWlJaUltZ3l4cGhkQVJQUXlTRTFOUlVGQkFmcjI3UXN0TGViNDlHSlZWRlFnTFMwTjJkblpLQ2twZ1VRaTBmU1M2RFdpcmEwTmZYMTl0R2pSQXZiMjloQ0xtKzQvLzU0OGVZS3dzREM0dTd2RDJOaFlPSDc0OEdHMGFkTUdibTV1QUNyM0w5VFgxMi9RUFg3KytXZTBiOThlQXdZTWFJd2xOMWhGUlFXMHRiVWhFb2swdWc1TkN3ME54ZlhyMS9IbGwxODJ5dlZDUWtKZ2FHaUl2bjM3MXZ2Y2ZmdjJvV3ZYcm5CeGNha3hscFdWaGREUVVIaDVlY0hHeHFZeGx0cG8xcTVkQzFkWFZ3d2FORWpUU3lFaUlpSWlvdGRZMDMxYVFVVDB2eW9xS2hBYkc0c1dMVnE4ZEErSTZQV1hsNWVIbXpkdnd0TFNFazVPVGpBeU1vSzJ0cmFtbDBXdkVZbEVncUtpSW1SbVp1TEtsU3R3ZG5hR2hZV0ZwcGVsRVJjdlhzU2FOV3Z3NFljZll2TGt5Y0x4WDM3NUJZTUdEWUtibXh1U2s1TXhlL1pzakJzM0R1KysreTUwZEhUcWRZK0RCdy9DMjl0YjQySFZrU05Ic0d2WExtemN1QkgyOXZaSzV3d1pNZ1JEaHc2Rm41OWZ2YS8vOU9sVFpHVmxxVFhYMHRJU0JnWUdDc2ZPbmoxYjczc0N3TUNCQStzMVB6WTJGaWRQbm15MHNDb2dJQUIyZG5iMURxc1NFeE94YytkTy9PdGYvMUlhVmwyNGNBRTdkdXhBeDQ0ZEcveHZrU0ZEaHRRNTUvRGh3ekExTmEzWGRVK2VQQWtkSFIyR1ZVUkVSRVJFOUZ3eHJDS2lKdS9XclZzb0xTMUZ2Mzc5TkwwVWFtTHk4dklRRnhlSFRwMDZ3ZHpjWE5QTG9kZVV0clkyVEUxTllXcHFpdno4Zk1UR3hzTEZ4YVZKQmxhaG9hSFExZFhGcUZHakZJNUxwVktoQXFsMTY5WVlQSGd3OXUzYmg3Q3dNTXlmUHgvdDJyV3IxMzBlUG54WVp4amo3T3dNS3l1cityMkFlb2lOallXMnRqYnM3T3dhZkkzNTgrZmoyclZyU3NmV3JWdUgyYk5ucTNXZGVmUG13ZHZiVytIWWloVXJHclNtK29aVkw0dS8vdm9MSXBFSVBqNCtTc2N2WExnQVMwdEx1THE2MW5xZDlQUjBoYSt0cmEwVnFpWDkvZjFoYlcxZDQ3eWlvaUxNbkRtenhuRjFROE9Nakl4YTU0ckZZdlR2MzErdGF4RVJFUkVSRVNuRHNJcUltclNTa2hMY3VuVUw5dmIyREF2b2hhcW9xTURObXpjWlZORUxaVzV1ams2ZE9pRXVMZzd1N3U1TnFpVmdlbm82cmwrL2psR2pSaW0wQUFRcXd5cDVDOWhtelpyaDg4OC9oNnVySzFhdFdvVjE2OVpoL2ZyMTlXcW5GeHNiaTlqWTJGcm56SnMzNzdtRlZUS1pESEZ4Y2VqV3Jkc3p0YmFkTkdrU0JnOGVqSktTRWdRR0JtTFVxRkhvM0xtendwejE2OWZEeWNrSlFHVTExK2JObTNIcTFDa0FsWUg4cEVtVFZGN2YydG9hQVFFQmFxM0Z6ODhQOSsvZnIzRThORFMwMXZQdTNidW4xanhqWTJPaERXUmpPbm55SkFEZ3pKa3pzTGEyUm5SME5LS2pvd0VBYmR1MmhaT1RFOUxUMHhFZkg0ODMzM3dUaHc4ZnJuRU5LeXNyZUhwNkFnQSsrT0FEaGJFZE8zWW9CSkxXMXRaS0E4cUNnZ0tsNjFNM05JeUlpRUJFUklUS2NUMDlQWVpWUkVSRVJFVDBUSnJPRXdvaUlpWGtEeE03ZGVxazRaVlFVNU9XbGdaTFMwc0dWZlRDbVp1Ync5TFNFbWxwYVhqampUYzB2WndYNXZEaHc5RFcxbFpvL3dkVUJqc1NpYVJHdTcvKy9mdkR6czRPaG9hRzlkNzN5Y3ZMQzdObXphcDFqcDZlWHIydVdSODNiOTVFWVdFaFNrdExzWGZ2WG9XeERoMDZxQjNLeUt0OENnb0tFQmdZQ0dkblo2RkNxcTR3VGgxaXNWanR3RTVWc0xweTVVcTF6cTlybnZ4OWlZbUp3ZDI3ZDJ1ZFcxUlVoT1BIajZzY0h6MTZ0UERudFd2WEtweFg5ZXZ4NDhmRHlja0pKMDZjQUZCWjZYM3IxcTBhMTNOemN4UENLdUQvQWlwbGJmK1VCWHJ5ZXlzakR4WnJNMlRJRUl3ZE94YWZmLzU1blhPSmlJaUlpSWdhaW1FVkVUVlpqeDQ5UW1wcUtweWNuR3JzcFVIMHZHVm5ad3ZWQ0VRdm1vMk5EUklTRXBwTVdKV1RrNFBUcDA5aitQRGhzTEt5d2ovLy9DT01WVlJVQUFCeWMzTVZqc3RsWjJjak5UVVZscGFXYXJjREZJdkZNREl5YXB6Rm96SlFxMDlnZHZueVpRREtxMkZHang3ZHFCVkVEeDgrRkY3cm8wZVBBUHhmcXpwVjFUeU5xYTZ3SlRBd0VNZVBIMWNybEFHQTA2ZFBDOVZRcXVUbjV5TXdNRkRsZU5Xd1N2NzErKysvcjNCczRzU0pBQ3BEcEQvKytBUDkrL2ZId29VTGExekx4OGVuWHZ1bUtidUdPcFQ5N0ZlVmxaV2xjbzZwcVNrY0hSMGJkRjhpSWlJaUlpSTVobFZFMUdSZHYzNGR1cnE2Nk5peG82YVhRazFRU1VsSm96N01KcW9QSXlNakZCY1hhM29aTDB4UVVCREt5c3JRcFVzWEFNQ0NCUXRxekxsdzRRSXVYTGlnOGhyZTN0NllOMitlOEhWdGxUVVpHUmtxeCszdDdXdTAwcXZOMHFWTEVSVVZCWDkvZjdYT2s4bGt1SGp4SWpwMzdxeFF4Vk5jWEF3Zkh4K1ltWmtwekpkS3BkaTFheGZHakJuVG9FcFBmMy8vR3NlcXQ2cDdGY21ybmFvYk5Xb1VXcmR1amExYnQ5WVkyN0JoZzlLZ1MwZEhCNmFtcGtxdmQralFJWlNXbG1McTFLblExdGF1TVM2UlNPcHMxeW1UeVZCYVdvcnQyN2VqZWZQbXduWDA5ZlZSVWxJaXpNbkt5b0tPam83UzhGUFozNG1xcmx5NWdpdFhyaWdkNjlhdEcxYXRXbFhyK1VSRVJFUkVSSFZoV0VWRVRWSm1aaWF5c3JMUW8wZVBKclZuQzcwOEpCS0owZ2VUUkMrQ3RyWTJKQktKeHU1ZlhGeU04UEJ3M0xselIrM3FHdzhQRC9UcDA2ZmU5MHBJU0tpeFg5R3Z2LzRxL1BuKy9mdVlOMjhlL3YzdmZ5TXpNeE9ob2FFSzQzTDYrdm9LWDlkV1daT1FrSUNFaEFTbFk2TkhqNjVYV0JVZkg0K1NraElrSnllcmRWNUVSQVFlUEhpQWdRTUhLaHlYdDRlcnZwOVJRa0lDenA0OWkrRGdZTXlkT3hlOWV2VlNlMjNBcysxWjlUSnIxcXlaeWpHUlNLUjB2TDYvMDh2THl4RVdGb2FCQXdlaWZmdjJTdWNvYTFGWjNiMTc5NVFHaEtkT25jTFlzV05ySEsrK3p4VUEvUDc3Ny9WWXVTTCtPNHFJaUlpSWlCb0QvNThGRVRVNVVxa1VNVEV4TURFeGdZT0RnNmFYUTBUVXBOeStmUnVuVHAyQ1JDS0J0YlUxMnJkdlgyc3dJRmY5NGJvNnlzcktFQkFRQUIwZEhaU1ZsUW5IYld4c2hEL0xXOWZaMnRvS3dWblY4ZHFNR0RFQ1gzNzVwZHJyVWJiSFVGMSsrT0VISkNVbFljQ0FBV3JObDFkMDNibHpSK0Y0Y25JeUFLQnQyN1lLeDUyZG5mSFZWMTloK2ZMbFdMaHdJU1pQbmd4ZlgxK0lSQ0lrSnljakpTVkZxTTY1ZWZNbXRMVzFZV2hvMkNpVm9US1pUT0g3VXRkY1ZTNWR1cVN5VWxEZWtqQWtKRVRsK1VPSERsVnJEWTFOUjBjSDI3ZHZ4LzM3OTdGa3lSTE1tREVEdHJhMndyaE1Kb05NSmxPN0RlQytmZnNBVkFhVGMrYk1FWTZ2V2JNRzF0YldBSUNwVTZjcVBWY2lrYUN3c0xEZXI4SEV4SVJWd2tSRVJFUkUxQ2dZVmhGUms1T2NuSXpIangramYvLys5ZG9EaElpSW5zM3QyN2NSSEJ3TVIwZEhEQjQ4dUVhMVVtUGJzMmNQN3Q2OWkyblRwdUhubjM5V09rZGVjZFN5WlV2Y3ZIbnp1YTZuSVJ3Y0hOVCtZRVZLU2dyQ3dzSmdZR0NBMk5oWWxKZVhDMEZIVEV3TVRFMU5sVjdMeGNVRm16WnR3ckpseTdCLy8zNGtKaVppMGFKRk9ILyt2QkNBQUpXdDhVNmNPQUU3T3pzaHBIdVdQYXZ1M2J1SFVhTkdxZlhhYXJOOSszWmtabWJXT2ljZ0lFRGwyUE1PcXdvTEM1R2FtcXAwVEY5ZkgwWkdSb2lOamNXU0pVdncwMDgvQ2Z0b3l2ZFRVemVzYXRHaUJRQ2d0TFJVNGJpNXVia3dwc3FCQXdkdytQQmh0ZTVUMWRTcFUrSHI2MXZ2ODRpSWlJaUlpS3BqV0VWRVRVcDVlVG5pNHVKZ1pXV0ZWcTFhYVhvNVJFUk5SbkZ4TVU2ZE9nVkhSMGVNR1RQbWhkelR4TVFFM3Q3ZTZOKy92OHF3U2w1eDFKREtyWmZON3QyN0FRQ3paOCtHdjc4L0lpSWk0Tzd1RHFsVWl2RHdjSFR0MmxYbGh6UXNMQ3l3ZXZWcXJGbXpCaGN2WGtSMmRqWjhmWDNoNit1TGdvSUNUSnc0RVg1K2ZrS3dFeHNiQytEWjlxd3lOemZITysrOG85YmN2WHYzSWo4L1grbVlzcmFOUUdYWWMvWHFWZlR0MjFldGV6d3ZvYUdoTlZwUlZ0V3laVXQ4L2ZYWFdMeDRNUUlDQXJCMDZWSUEveGRXcVZONUNLaXUzS3ZQSG1MeUZvN1ZyenRwMGlSTW16Wk5yZnNSRVJFUkVSRTFCTU1xSW1wUzR1UGpVVlpXaHE1ZHUycDZLVVJFVFVwNGVEZ2tFZ2tHRHg3OHd1NDVaTWdRakJvMVNtWElBUUJSVVZHd3RyYUdtWmxadmEvLzRNRURYTGh3NFZtVzJLajY5ZXNIc1ZnTUx5OHZCQVVGSVNRa0JPN3U3cmgyN1JyeTh2SXdhTkNnV3M4WGk4V1lPM2N1M25ycnJUcXJ1UXdORGRHbFN4Zk1uRGtUOXZiMkFHcnVXZlg0OFdOODg4MDNLdDliSXlNaitQajRxUFhhamgwN3B2TDdtSjJkRFV0TFMyaHBhU2tjRHdzTHcvTGx5ekYzN2x5bFAzZXF6Z05xRDJMUzA5UHJGZFI0ZW5waS9QanhDc2RtejU2dDhMVzd1enZHamgyTDRPQmdIRDE2Rk9QR2pVTjVlVG1BdWl1cnhHSXhiR3hzOE4xMzN3R29yR2c3Y3VRSUFLQi8vLzZZTUdFQ1RFMU5BUUNMRmkzaUhsTkVSRVJFUlBSUzR2OVRJYUltbzdTMEZIZnUzRUhidG0yRmh6WkVSUFJpM0xsekI5Ylcxcys5OVY5Vjh0LzFxa0tPKy9mdjQ4NmRPdzF1UlJjVkZZV29xS2dHcjYreERSbzBDSDM2OUlGSUpNS3dZY093Wjg4ZVBIandBQWNQSG9TNXVUbmMzZDNWdWs2N2R1M3FuT1BnNElBMWE5YlVPc2ZZMkxqT09ZMWh3WUlGRUlsRTJMWnRHL2J0MjRlalI0L2kwS0ZEOFBUMGhKZVhGMzc4OFVlMGI5OWVZYit1N094c2ZQREJCL0R4OGFsUk1RUUFIMy84c2RKN2JkNjhHV1ptWnBneVpVcU5zUXNYTGlBdUxxN0djVXRMUzNUcTFLbk8xekZ0MmpSY3ZYb1ZmLzMxRjhhT0hTdnM1MVZYWlpXMXRiVkNkWm1kblIzMDlmVXhaTWdRYk5teUJXKzg4WVl3cHFvS1RTS1JBQUR5OHZLVWpwZVdscW9jSXlJaUlpSWlhZ3dNcTRpb3liaDE2eGFrVWltY25aMDF2UlFpb2lhbm9LQUE3ZHUzMS9ReUZQenh4eCtReVdUdzh2S3FkZDdXclZ0aFkyTlRvMzJodDdlM3lsQkRtWWtUSnpab25mV2hwNmNIQUJnelpnd09IRGlBcFV1WElqazVHZE9tVFlPMnRuYWozU2NqSXdNSkNRa0t4eElURXdGQWFjczdiMi92UnJ0M1ZZOGZQMFphV2hyR2pSc0hvTExkWk5Wdzhvc3Z2c0NOR3pmdzNYZmZZZVBHamREVjFRVlF1Yi9Ud0lFRGNmRGdRWFRzMkJIOSt2VURBSGg0ZUtCNTgrYVlNR0dDMHZ0dDNyd1p4c2JHU3NkdGJHeUU5NkFoOVBYMTRlL3ZqMWF0V2tGTFN3dFBuejRGQUdITmNsbFpXUXJmeXlsVHBpQW5KMGZwTmYvem4vOG9QVjY5M1o5OGY3RkpreVlwblgvczJERWNPM1pNdlJkQ1JFUkVSRVRVQUF5cmlLaEplUHIwS1pLU2t0QzJiVnNZR2hwcWVqbEVSRTJTdW52dnZBaUZoWVVJRGc1R216WnQ2bXdOR3hNVGcvUG56d3RobFV3bXc2Wk5tOUNtVFJ2bzZ1cWlwS1FFZCs3Y1FlZk9uWVh4Nk9obzZPdnJvMlBIanNKMVZxMWFWZS85RW91TGk1R2JtMXZ2UGJWTVRVM3g5dHR2WS9mdTNiQzB0QlRDbk1aUVhGeU1xS2dvQkFZR0toMWZ1WEpsaldQUEs2eUtpWW1CVENhRHA2ZW4wbkZqWTJQTW1qVUw1OCtmRjZxSGR1M2FoWUVEQjJMR2pCbTRldlVxMXF4WkEwZEhSN1JzMlJJZUhoN3c4UEJvMEZyYzNkM1ZybDVUUmQ1U0VhaXNaZ0pxaGxYejVzMVQrSHJObWpYQ2E1UEpaTmkzYngrdVhMbUNKMCtld01qSUNKOTk5aGtjSFIxcnZXOVNVaEtjbloyVjdrR21TdlhXaGtSRVJFUkVSTStDWVJVUk5RbnlxaW9uSnlkTkw0V0lpRjRDMjdadFEzRnhNYVpNbVFLUlNGVHIzUHo4ZkxSczJWTDQrc1NKRTlpNGNTTUNBZ0xRcVZNbjdOeTVFeWRQbnNUQmd3ZGhZR0FBaVVTQzc3Ly9IcmEydGxpM2JoMkF5dlpxQ3hZc1FKOCtmYkI0OFdLMTF6bHo1a3lrcGFWaDRjS0ZHREJnZ05yblNhVlNKQ2NuQTZnTTVzNmRPNGRodzRhcGZYNVY4blowb2FHaE9IYnNHTEt6czNIbzBDR01IajFhWVY3MVBhdGVoTC8vL2h0V1ZsWndjWEZST2FkcUFQWGt5UlBzM3IwYkFQRGVlKy9oNDQ4L2hyKy9QMWF0V29YVnExZS9rRFdycTZpb0NNRC9WY3ZKYmQrK1hRZ3ZxMVpZNWVUazRNY2ZmMFIyZGpZV0xseUlCUXNXWU1hTUdkaTJiUnMrLy94em9YcXN1cnQzN3lJdExRMVRwa3lCa1pHUjJ1c0xEZzZ1Y3o4dElpSWlJaUlpZFRHc0lxTFgzdE9uVDNIbnpoM1kyOXV6cW9xSWlIRHg0a1g4OWRkZjZOaXhvMExGajVhV0ZvREtjRVplQlZaUVVJQ2NuQnowNk5FREFQRG8wU01FQlFYQnhzWkcrQUNFbDVjWGZ2LzlkNXc1Y3dhalI0K0dXQ3pHcUZHanNHZlBIaVFtSnNMUjBSRVdGaFlZT1hJa2dvT0RFUmtaaWU3ZHU2dTFWcGxNcHZDLzZuajY5Q2xXckZpQnNMQXdlSHQ3SXowOUhhdFhyMFpJU0FnbVRKaUE3dDI3UTE5Zkh6bzZPclcyQnR5eFl3Y2lJaUtRbEpRRW9MTE5uNnVySzBhTUdLSDJXbXBUVkZTa2RtczVlWEJUWFV4TURJWU9IU29FanZMdm9WUXFGZjVjbGJ4TjM1dHZ2Z2tBR0RCZ0FKS1RrekZvMEtCNnIxOWR2Ly8rTzM3Ly9mZDZuM2Y3OW0wQWdJbUppWEJzL1BqeE1Qdi83TjE1V0ZSbC96L3c5d3dEdzZwc3lyNjRvWUlVYWk2Z29lVnVsbG1aV1pwcDlYaDlNN1VubDl6WDFCVFQ5RWx6UmZOeHljUWwwelNUMUJRVlJhWGNFQlFRWkJuMmdXR2Y1ZmNIUDg3ak9Dd0RJZ1A0ZmwyWFY4dzU5N25QWndaRW1qZWYrN2EyMXZxOEZSVVY0Y2lSSTlpM2J4OTY5dXlKdVhQbklqazVHUURRcmwwN1RKOCtIWXNYTDBhUEhqM3cwVWNmNlhUcDdkaXhBeUtSQ0FNSERxeFJmZlc1L3h3UkVSRVJFVFY5REt1SXFNbGpWeFVSRVpXTGlZbkI2dFdySVpWS01XUEdESzJ1S250N2V3REE0c1dMMGI1OWU2alZhbHk1Y2dVYWpVWUlsOWF2WHcrRlFvR0ZDeGNLZ1lHM3R6ZnM3T3h3OXV4Wm9kdG84T0RCMkxObkQ0NGZQeTRzd2ZiaGh4L2k5T25UK09HSEg3Qmx5NVpxTzdySzc1ZWVuZzVQVDArOW5sOXljaktXTEZtQ0J3OGVZTkNnUVpnMmJScVVTaVZDUWtJUUVoS0NSWXNXUVN3V3c5SFJFUjA2ZElCY0xzZnk1Y3Noa1pUOWI0RktwWUpTcVVUbnpwMlJscFlHa1VpRTBhTkhvM3YzN3VqUW9RTkVJaEZPblRxRlU2ZE82ZHk3ZkErcmlzNTE3TmhSSnlUSnpzN0c5OTkvcjlmenFzem16WnVoVnF1RngrV2Z3KzNidCt2c1VWbFlXSWlmZi80WlVxbFVXTElSQUNaTW1QQlVOVlRIeDhkSFozbkE3ZHUzYXowK2NPQUEwdFBUNGVUa0JDc3JLNlNucDJQLy92MlFTQ1JDc0FZQW4zMzJtZkJ4UmtZR2poOC9qbVBIamtFa0VtSHExS2tWaG03ZHVuVkRVRkFRbGkxYmhvOC8vaGhkdW5UQmpCa3pZR2RuaDVDUUVGeTRjQUZEaHc2RnE2dHJIVDl6anRDelBnQUFJQUJKUkVGVUlpSWlJaUlpL1RHc0lxSW1yWHl2S2c4UGp4b3RiVU5FUkUzVHZuMzdVRkJRZ0srKytncnU3dTVhNTRZTUdZSy8vLzRiTjIvZVJFUkVCRVFpRWN6TXpEQnMyREQwN2RzWGtaR1JPSC8rUEFZT0hBZy9Qei9oT3BGSWhPN2R1K1BDaFFzb0xpNkdWQ3FGZzRNRE9uZnVyTlVSMWJ4NWM3ejExbHZZdlhzM3dzUEQ5ZHJmeU1MQ1F1K3U0TWpJU015Yk53OGxKU1g0NktPUDhNRUhId0FBakkyTk1YcjBhSXdjT1JMWHIxL0gzYnQzRVJjWGgvVDBkS1NscGFHb3FBaWxwYVhDYzVGSUpCZzJiQmhlZSsyMUNnTzFvS0NnS3V1bzZQelVxVk4xd2lvM056Y0VCd2ZyOWR3bVRKaUF4TVJFbmVOUGR2ZjA2OWNQdi8vK08zNysrZWNLNXpFM044Zmt5Wk5oYm02dTEzM3JncGVYRjk1Nzd6MnRZMCtHVmNYRnhUcmRWMUtwRko5Ly9qbHNiR3dxbkRjcEtRbUhEaDNDOE9IRDhlNjc3MWI1YzA3SGpoMnhhZE1tN042OUcxbFpXYkN6czBOQ1FnSzJidDBLRHc4UFRKdzRzWmJQam9pSWlJaUlxRzZJTkRWWlU0U0lxSkc1ZWZNbTd0MjdoOEdEQnpPc29nYmw5T25UNk4rL3Y2SExvT2RZZlg4TmZ2dnR0L0QzOTBkQVFFQzkzYk5jZG5ZMk5tN2NpQkVqUnFCTm16YTRlUEVpWG5ubGxWck5GUm9hQ245L2Y1MndJenM3RzVhV2xscDcrR2cwR3Ayd3A2Q2dBSkdSa2Mva2RWQ3IxZGl4WXdlNmQrK3UxVG5VRUowNGNRSVdGaFlJREF6VWEveGZmLzJGL1B4OHZaY2d6TXJLRWdLNGNtS3hHRFkyTmtJWFdXME1HRENnUmlIYjFhdFg0ZWpvcUJQVUpTY253OExDQXMyYk53ZFE5bldSbHBhRzR1SmlLSlZLU0NRU3VMbTVWUnVxbFllalQ1TEpaTmk4ZVRNbVRwd0lCd2VIU3E4L2UvWXNmSHg4MEtKRkM3MmVEeEVSRVJFUlVVMko5RmxXQkF5cmlLZ0pLeTR1eG0rLy9RWVhGeGQwNzk3ZDBPVVFhV0ZZUlliMlBJVlZSRVJFUkVSRVJHUVkrb1pWdXJzT0V4RTFFZEhSMFZDcFZOeXJpb2lJaUlpSWlJaUlpS2dCWTFoRlJFMVNTVWtKN3QrL0R6YzNOMWhaV1JtNkhDSWlJaUlpSWlJaUlpS3FCTU1xSW1xU29xT2pvVlFxNGUzdGJlaFNpSWlJaUlpSWlJaUlpS2dLREt1SXFNa3BLU2xCVEV3TTNOM2QyVlZGUkVSRVJFUkVSRVJFMU1BeHJDS2lKaWNtSmdaS3BaSjdWUkVSRVJFUkVSRVJFUkUxQWd5cmlLaEpVYWxVdUgvL1BseGRYZEdzV1RORGwwUFVJRVJGUldIbXpKa0lDUWw1WnZlNGRPa1NObS9lakV1WEx1bWN5OGpJZ0ZLcHJQTjc1dWZuWTh5WU1SZ3paZ3dVQ29Wdy9NU0pFOGpPenRaN25uMzc5bUgyN05rNGZQaHd0V04vLy8xM3pKNDlHM3YzN3RWcjdxU2tKTDNyQUFDbFVvbDU4K1poM3J4NU5icU9pSWlJaUlpSWlLZ3hZMWhGUkUxS2ZIdzhTa3BLMEw1OWUwT1hRdFJnWkdSazRNYU5HOWkxYXhmUzA5TnJQVTk4ZkR6V3JWdUhpeGN2NnB5N2RPa1NRa0pDRUJFUm9YVzhvS0FBTTJmT3hQLzkzLzhoS2lxcTF2ZXVpRmdzaGt3bWcwd21nMHFsQWdCRVJFUmd6Wm8xbURScEVxS2pvNnVkSXlFaEFULysrQ051M3J5Sm5qMTdWamxXTHBkajA2Wk5pSWlJd0lzdnZsanQzTHQzNzhhbm4zNktQLzc0UTc4bkJFQ3RWaU04UEJ6aDRlRjZYME5FUkVSRVJFUkUxTmhKREYwQUVWRmQwV2cwaUltSmdiMjlQV3h0YlExZERsR0QwYnQzYjNUdjNoMVhybHpCMXExYk1XZk9uRnJOODl0dnYrSFlzV1BJenM1R1FFQ0Excm1FaEFRQWdLZW5wOVp4dFZvTkZ4Y1hYTDU4R1ZPblRzV29VYVB3NFljZlFpSjUraDlCakkyTnRlNERBRjI3ZHNXYmI3NkpJMGVPWU5xMGFaZy9mejY2ZCs5ZTRmVXFsUXFyVjYrR1NxVkN1M2J0Y083Y3VRckhtWm1aWWZqdzRkaTFheGNVQ2dWc2JXMXg4K1pOM0x4NXM4THh6czdPQ0F3TWhFZ2tRbWxwS1ZhdFdvWEV4RVNNSHo4ZUlwSG9LWjgxRVJFUkVSRVJFVkhUdzdDS2lKcU0xTlJVNU9YbG9WT25Ub1l1aGFoZVRaZ3dvZG94K2ZuNUFJQXpaODdnL3YzN1ZZNDFNakxDMXExYnRZNHBsVXI4K2VlZkFJRFhYMzlkNTVxSER4OENBRnEzYnExMTNOTFNFa3VYTHNYQmd3ZXhiZHMyN051M0Q5ZXZYOGVjT1hQZzdPeGNiZDFWa1Vna01ESXlna3FsRXBZWkZJbEVtRFJwRXN6TXpMQnYzejVzMkxBQlhicDBxVEFjMjdGakIrN2V2UXVnYktuRXlqcS9iR3hzNE9IaGdXUEhqZ0VBc3JLeXNIMzc5a3JyNnRHakJ3SURBL0hCQngvQTJ0b2E2OWF0dzc1OSs1Q1dsb2JwMDZmWFNWQkhSRVJFUkVSRVJOU1U4TjBTSW1veW9xT2pZV0ZoQVJjWEYwT1hRbFN2RWhNVDYzUzhXS3k3U3ZDRkN4Y2dsOHZoNXVhR0xsMjZhSjFMVGs2R1FxR0FXQ3hHMjdadEs1eno3YmZmaHBlWEZ4WXZYb3prNUdSb05Kb2ExVndacVZTS2dvSUNsSmFXYWgyZk1HRUN6TXpNOFBMTEwxY1lEaDA5ZWhUNzkrK0hoNGNIMXE1ZGk1eWNITXlZTVFOK2ZuNllQbjI2VmdlVVRDYkQ1TW1Ub1Zhck1YWHFWQXdaTWdUWHJsM0Q0c1dMOGRaYmIySGN1SEZhNHg5Ly9WNTc3VFdZbVpsaDVjcVZDQTBOUmFkT25UQnMyTEE2ZWU1RVJFUkVSRVJFUkUwRnd5b2lhaEp5Y25LUWxwWUdQejgvTHJORno2M2p4NC9EeE1Ua3FlWVlNR0JBaGNlUEhqMEtBQmcrZkxqTzM3Rjc5KzRCS0ZzQ1VDcVZWanEzcjY4dk5tN2NpUFQwZEoxUWVmejQ4VUwzVjAwVUZoWUNBS1pNbVZKaHlIYjQ4R0hoNDU5Ly9oa0FFQklTZ2kxYnRzREd4Z2JMbGkyRGxaVVZMQzB0NGVmbmg5RFFVRmhZV0dEeTVNbkNkVC8rK0NOeWMzTVJHQmdvQkUyZE8zZEd0MjdkOE5OUFB5RXRMUTJ6WnMycTlIdlBxNisrQ29sRWdoczNidUMxMTE0REFFeWVQTG5hUGJ3cSsxd0FxTkUrV0VSRVJFUkVSRVJFRFIzREtpSnFFcUtqbzJGc2JLeXpYdzRSMVkzeS9abjI3ZHVIQXdjT2FKMHJENW1Ta3BJd1pzeVlHcy85d2dzdklEczd1MVpoVlRtNVhLN1h1UHo4ZkJ3OWVoVDI5dlpZdVhJbFJDSVJrcE9UQVFEdnYvOCs0dUxpMExKbFMrRVlBSXdlUFJvQU1HclVLSzNqRXlaTVFHWm1KdHEwYVlQMDlIUzBiTm15MHZzR0JnWWlNREJRZU96bzZGamg4OVZvTkhqMDZCRUF3TTNOVGEvblJFUkVSRVJFUkVUVTJER3NJcUpHcjZpb0NJbUppV2pidGkyTWpZME5YUTVSazVhWm1WbnB1ZUxpWXNoa3NoclBtWjJkalNOSGp0U3FubXZYcm1IV3JGbnc4dkxDaGcwYnFoMXZZV0dCbFN0WFFpd1d3OEhCQVJNbVROQlpGakUyTmhiYnRtM1R1Ylo4ejY0blJVVkY0ZVRKa3dnT0RoYU81ZWZuNCtEQmd4ZzFhbFNGM1daejU4NnRjSzZTa2hLaCsrcngrWWlJaUlpSWlJaUltaktHVlVUVTZOMi9meDhhamFiU3ZYS0k2T2xWdHV4Y2VubzYzbi8vZllqRllodzhlQkNXbHBiMVdwZUZoUVVBb0tDZ1FPOXJuSnljZEk0dFg3NjgxalhNbVROSDU5anExYXR4NGNJRm5EOS9IdlBtellPSGgwZXQ1eWNpSWlJaUlpSWlhdW9ZVmhGUm82WlNxZkRnd1FPNHVMZ0liMW9UUGEvS08zTHEwOFdMRndFQVBqNCs5UjVVQWJVTHF5clNyVnUzdWloSDhPbW5ueUl4TVJIeDhmSDQvUFBQTVgzNmRQVHAwNmRPNzFFWDl1L2ZYNi8zeTgzTnJkZjdFUkVSRVJFUkVWSGp3TENLaUJxMStQaDRsSlNVd012THk5Q2wwSE5DclZaRHFWUkNwVkpCcFZJSkh6LytYN1ZhRGJWYURZMUdvL09uL1BpejRPcnFDcEZJOUZSelBMa2tYblhPbno4UEFBWUxZcXl0clFFQWVYbDVUelhQZ0FFRDZxSWNnYk96TTlhdlg0K2xTNWNpSWlJQ1gzLzlOZExUMC9IT08rL1U2WDJlVnZuK1dQVkYzNzNGaUlpSWlJaUlpT2o1d3JDS2lCb3RqVWFEbUpnWTJOblp3YzdPenREbFVDT2swV2hRVkZTazlhZTR1QmdsSlNXVi9sR3BWSFZ5YnhzYm16cVo1L0Y2dG0zYkJpTWpvNmVhYjhtU0pSQ0x4WHFObGNsaytPZWZmd0FBUC8vOE0zNzU1UmU5NytQcDZZa0ZDeGJVcXNiSFdWbFp3ZGpZR0tXbHBWQW9GTFh1N25xYS9hRW1USmhRNFhGemMzTXNXN1lNNjlhdHc2VkxsOUNyVjY5YTMrTlptVFp0V3IzZDY5dHZ2NFdibTF1OTNZK0lpSWlJaUlpSUdnK0dWVVRVYUtXbXBpSXZMdzg5ZS9ZMGRDblVBR2swR2hRV0ZpSS9QMS80VTFCUWdLS2lJaFFXRmdyQlZFV01qSXhnWW1JQ0V4TVRHQnNidzhMQ0FqWTJOc0pqaVVRQ2lVUUNJeU9qQ3Y4ckZvc2hGb3NoRW9tMC9qeCtMRFEwdEU2ZXAxS3BCQUNJUktLbkRxb0ExQ2hBK3YzMzM0VXVzYlMwdEJyZHg5VFVWT2ZZbTIrK2lmejhmTDNuS045SHk5YldGaktaREptWm1iVU9xNTVWaUNJV2kvSHZmLzhiNDhhTmc2MnRMWURLd3kwQVdsMTNWWTBEZ05telo2TmR1M1oxVXlnUkVSRVJFUkVSa1FFeHJDS2lSaXM2T2hybTV1WndkWFUxZENsa0lCcU5CZ3FGQW5sNWVjak56WVZDb2RBS3BwNWNicy9NekF4bVptYXdzTENBblowZFRFMU5ZV1ptQmxOVFUrR1BWQ3F0azlDbnZwUUhibEtwdEY3dlcxcGFpbDkvL1JVQU1IejRjUHp5eXk5NDQ0MDNNSG55NUNxdlc3Um9FY0xDd3VEcjY2dHpyandRZkZ4MmRqYUFzdVgrS2x2aTBNbkpDVEtaRERLWkRCNGVIclY1T25XK0RPQ1R5b01xUVArbEZxc2JWMW5ZU2tSRVJFUkVSRVRVMkRDc0lxSkdLUzh2RDJscGFYamhoUmVlZW84ZWF2alVhalh5OHZLUWs1TWpCRk41ZVhsUUtCUlFxOVhDT0JNVEUxaGFXc0xXMWhadWJtNndzTEFRL3BpYm0rdTl2RjFqVXI1WGs1V1ZsWENzdW82YzZoZ1pHV0hyMXExVmp2bmpqeitRazVNREZ4Y1hmUGJaWjRpSWlNRHAwNmN4ZnZ6NFNydWJIang0Z0lzWEwwSWlrV0RreUpFNjUzZnMyS0Z6ckR4RTJyWnRHNW8zYjE3aHZLNnVyb2lNak1TalI0L1F2WHYzNnA1ZWhaN0ZNb0RsWkRJWkZBb0YyclJwQStCL0hXRlBXcmx5SlU2ZlBnMG5KeWRzM2JxMTNnTklJaUlpSWlJaUlpSkRZVmhGUkkxU2JHd3N4R0l4UEQwOURWMEsxYkhTMGxMSTVYTGs1T1FnSnljSDJkblp5TTNORlVJcGtVZ0VDd3NMTkd2V0RFNU9UckN5c2tLelpzMWdaV1dsMDVYelBNakp5UUVBclNCSDM4NmR5bFFYNnBXV2xtTFBuajBBZ0hmZWVRZGlzUmlqUm8zQ21qVnJzSDM3ZGt5ZE9sWG5HcFZLaFcrLy9SWWFqUWJ2dlBNTzdPM3RuNnJHeDVWL0gwaElTS2oxSE05eUw2WGp4NDlqMzc1OUdEWnNXSVd2RFFEY3ZYdFhXQnB5eXBRcERLcUlpSWlJaUlpSTZMbkNzSXFJR2gyMVdvMzQrSGk0dXJyeURkMUdUcVBSUUM2WEl6TXpVL2lqVUNpRTh5WW1KckMydGthN2R1MWdiVzJONXMyYnc4cktxa2wyU05WV2Ftb3FBTURSMFZIcnVGZ3N4dSsvLzE3aitmUlpEdStYWDM1Qldsb2FXclJvSVl3ZlBIZ3dqaHc1Z3VQSGo2Tm56NTdvMGFPSDFqWGJ0bTFEVEV3TW5KMmRNWGJzMkJyWFZSVXZMeThBUUZSVVZLM25lSmJMQUY2NGNBRUFLbDJpVUtQUllNT0dEZEJvTk9qZnZ6OWVldWtsclhOMzc5NkZ0N2YzTTZ1UGlJaUlpSWlJaU1qUUdGWVJVYU9UbEpTRWtwSVN0R3JWeXRDbFVBMlZsSlFnSXlORENLYXlzN09oVkNvQmxPMjVaR2RuQnc4UEQ5alkyTURhMmhwbVptWUdycmpoZS9Ub0VRREF4Y1dsWHU2WG5wNk9YYnQyQVFBKy9mUlRJVEFXaVVTWU9YTW1wa3laZ3ErLy9ocEJRVUhvMEtFREFPRElrU01JQ1FtQnFha3BGaTVjV09jZGNHM2J0b1dKaVFuaTR1SlFXRmhZcTYrYnp6Ly9IQUFnbDh0aFpHUlU2VktHNVlxS2lxRFJhR0JtWm9idnYvKyswbkdKaVlsSVRFeUVTQ1JDWUdCZ2hXTU9IanlJZS9mdXdkYldGcE1tVFJLT0s1VktUSnMyRGZmdTNjUGF0V3ZSc1dQSEdqOHZJaUlpSWlJaUlxTEdnR0VWRVRVNnNiR3hzTFMwUk11V0xRMWRDbFZEcVZRaVBUMGRhV2xwU0U5UFIzWjJOb0N5WU1QYTJocWVucDZ3czdPRG5aMGRMQ3dzREZ4dDR4UVRFd09nTExCNTFqUWFEYjc3N2pzVUZoYkMxOWNYcjd6eWl0YjVObTNhWU1xVUtWaTllalZtekppQnVYUG5JajQrSHR1M2I0ZVJrUkZtejU2TjFxMWIxM2xkeHNiR2VPR0ZGeEFSRVlHSWlBaTgvUExMV3VmLytPTVBPRG82d3NmSFI2Y3JiL3IwNlNncUtrS1hMbDJnVkNveFpNZ1F0R3JWQ2x1MmJLbnlubVBHaklGTUpzTWZmL3dCTnpjM21KcWFWaml1dkt2S3g4Y0h0cmEyT3VlVGs1T3hjK2RPQU1DMGFkTzBRaktKUkFKdmIyL2N1WE1IMzN6ekRUWnQyc1FBbDRpSWlJaUlpSWlhSklaVlJOU29LQlFLcEtXbDRZVVhYakIwS1ZRQnRWcU56TXhNeUdReXBLV2xJU3NyQ3hxTkJtS3hHTGEydHZEMjlrYkxsaTFoWTJNRGlZVC9CRDB0dFZxTlc3ZHVBVUM5ZE4wY1BIZ1FWNjVjZ1ltSkNhWk1tVkxobUVHREJxR29xQWpmZi84OUZpeFlBSTFHQTJOalk4eWJOdzhCQVFGMVVvZENvVUJ5Y2pLU2twTFF2WHQzV0ZoWUlDQWdBQkVSRWZqcnI3OTB3cXFEQncvaXdZTUhXTGR1SGJ5OXZiRng0MGFkT1M5ZnZveVNraElBWmQxVkZZMTVYRjVlSGdCb2pUdDc5aXdBd01qSUNCTW5UZ1FBbkQ5L0hnQjBhZ0xLd3R3VksxYWd1TGdZdzRjUFIvZnUzWFhHakI4L0h1SGg0VWhNVE1UMzMzK1BHVE5tVkZrWEVSRVJFUkVSRVZGanhIY0tpYWhSaVl1TGcxZ3NocWVucDZGTG9mK3ZxS2dJS1NrcFNFMU5oVXdtUTJscEtVUWlFV3hzYk5DK2ZYdTBiTmtTOXZiMk1ESXlNblNwVGM2dFc3ZVFuNThQRHc4UE9EZzRQTk43WGJ0MkRkdTJiUU1BZlBiWlo1WCtIVlNwVkRBeE1ZR0ZoUVh5OC9NQkFNMmJONGRLcGRMN1hpcVZDaGtaR2NKK1hBQ3dkdTFhWkdSa0lEazVXUWlLQUdEdjNyMndzTERBSzYrOGdzMmJOK1BDaFF2SXlNaUF2YjA5Z0xKdXNPVGtaSWhFSW1IcDBNT0hEMWQ1LzZ5c3JHckhsS3RvbkZnc3hzU0pFNUdVbENSMHZ2WHUzVnRyVEhtWFdsUlVGRnEzYm8xLy9ldGZGYzV2WW1LQ0w3LzhFbDkrK1NWT25UcUZnSUFBOU9yVlM2L2FpSWlJaUlpSWlJZ2FDNFpWUk5Sb3FOVnF4TVhGd2RuWldkZ25od3dqT3pzYlNVbEpTRTFORlpiMk16VTFoYXVySzV5Y25OQ3laVXNZR3hzYnVNcW03L2ZmZndlQVN2ZENxaXYzN3QzRGtpVkxvRktwOE1vcnIrQzExMTdUR1pPVGs0T1RKMC9pMkxGamtNbGtRbDI1dWJtSWpJekVraVZMMEs1ZE83ejU1cHZvMjdldnpyNVZQLzc0STI3Y3VJRzB0RFJrWm1aQ3JWWnJuUThMQ3dOUXRvU2tnNE1Ebkp5YzRPTGlJaXdmYVdscGlhRkRoK0x3NGNQWXNtVUw1c3laQXdCSVNVbEJZV0VoUER3OGhDWDAvdmpqRDUzNmxVb2xKazJhaE5qWVdDeGR1aFE5ZS9hczhqVjVmQm5BeW9TR2hnSUF2THk4dEpZdHpjN094cnAxNnhBV0ZnWUxDd3NzV0xBQXBhV2xrTXZseU0vUGgwS2hnRnd1UjA1T0RuSnljaUNYeTlHc1dUUEk1WEtzVzdjT3ZyNithTmFzV1pYMUVSRVJFUkVSRVJFMUpneXJpS2pSU0U1T1JuRng4VFBaODRhcUo1ZkxrWmlZaU1URVJDZ1VDb2hFSXRqWjJhRlRwMDV3Y25LQ3RiVzFvVXQ4cnFTbHBlSFBQLytFa1pFUmhnd1pvbk5lclZaandJQUJUMzJmbEpRVWZQWFZWeWdvS0lDM3R6ZSsvUEpMNFp4Y0xzZkZpeGR4N3R3NVJFWkdDdDFUUGo0K0dEOStQRjU4OFVVQXdGOS8vWVZ0MjdZaEppWUdRVUZCMkxoeEkzcjI3SW1BZ0FENCt2ckN4c1lHdWJtNXVIMzdOb0N5WmZUS3d5Z1hGeGM0T3p2RDJka1pMaTR1Y0hKeXFuUUp5UTgrK0FCbno1N0ZtVE5uMEs1ZE80d2NPUkxoNGVFQWdFNmRPbFg2SEpPVGs3RnExU3JFeHNhaVE0Y082TkdqeDFPL2JzRC93cW9udTZvaUlpS0U4SzJ3c0JEang0K0hScVBSYTg3czdHeDgvLzMzUWhoSFJFUkVSRVJFUk5RVU1Ld2lva1lqTmpZV0ZoWVdXaDBLOUd6bDVlVUpBVlZ1Ymk1RUloRmF0R2lCRGgwNndNWEZSYWM3aHVyUGYvN3pIeWlWU3J6eHhodG8wYUpGaFdQYzNOeHFQRzlpWXFMV1kwZEhSL2o0K0NBek14UExsaTJEcWFrcDl1L2ZqL1BuenlNNk9sb0lXY1JpTWZ6OS9mSDIyMjhMSVZXNXdNQkFCQVFFNE9USmsvanBwNThnazhrUUdob3FoRG52di84K2hnOGZqbTdkdWxVYlNGV2xlZlBtbUQ5L1BtYlBubzB0VzdiZ3dvVUxpSTJOQlFDZC9hQ1NrNU54L2ZwMWhJZUhJenc4SEJxTkJwNmVubGkwYUJGRUlsR043LzJrcUtnb0pDY25BNERPc24xOSsvYkY1czJiSVpmTG9kRm8wS3haTTlqWTJNREd4Z2JXMXRhd3RyWVdQbTdldkxsdzdOYXRXd2dLQ3NLWk0yZlFwMDhmTGdkSVJFUkVSRVJFUkUwR3d5b2lhaFR5OC9NaGs4blFxVk9uT25ram1TcVhuNTh2QkZRNU9Ua0FBSHQ3ZTNUdTNCbXVycTR3TlRVMWNJVUVBSys4OGdvU0VoTHcwVWNmVlhoZUxCWWpPRGk0eHZNKzJZMGxFb253MVZkZlFhUFJ3TkxTRWdEZzRlR0I3ZHUzUTZQUndOM2RIYSsrK2lvR0RSb2s3Qk5WRVlsRWdtSERobUhvMEtHNGNPRUNmdjMxVi96OTk5L3c5dmJHMkxGaklaRkk0Tzd1WHVONm4rVHI2NHMxYTliZzIyKy94WjA3ZHdDVUJWWCsvdjVhNCtMajQ3RnUzVG9BWlVzSWpoZ3hBcU5HamFxekpVWlZLaFg4L1B5UW5aMnQ4N3lNalkyeFljTUdHQnNidzlyYUdtS3hXSzg1bloyZEVSb2Fpc1RFUkg0ZkpDSWlJaUlpSXFJbVJhVFJkOTBaSWlJRHVuWHJGcUtpb2pCczJEQ0dKYzlBWVdFaEhqMTZoSVNFQkdSbFpRRUFiR3hzNE83dURsZFhWNWlibXh1NHdxYm45T25UNk4rLy8xUE5VVkpTVW1GM1cva3lqZVg3T2RXRXZ0ZUdoWVhCMmRrWnJWcTFxdkU5eXNsa01raWwwbWUyaEdSaVlpSlVLaFU4UFQwclBILzQ4R0U0T1RtaGE5ZXVOZDVqTFN3c0RFVkZSZWpYcjErVjQ1UktaYTI2eENxVG1aa0pDd3VMT3ZrK1dCZGZnelh4N2JmZnd0L2ZId0VCQWZWMlR5SWlJaUlpSWlJeUxKR2V2M0hMemlvaWF2QTBHZzNpNHVMZzdPek1vS29PYVRRYUpDVWw0Y0dEQjBoTFN3TlF0b3hhcDA2ZDRPYm1KblRSVU1OVjJUS01UL081MC9mYXVsaUN6c0hCNGFubnFFcDF5eUNPR0RHaTFuUHIrL3pyTXFnQ0FEczd1enFkajRpSWlJaUlpSWlvSVdCWVJVUU5Ya3BLQ29xS2l0QzZkV3REbDlJa0ZCVVZJUzR1RGc4ZVBFQmhZU0hNek16UXNXTkh1THU3bzFtelpvWXVqNGlJaUlpSWlJaUlpSjR6K20yU1FFUmtRSEZ4Y1RBM04zL21YUmhOWFdabUpzTER3M0g4K0hIY3VuVUxscGFXOFBmM3g5Q2hROUdwVXljR1ZVVFVwQjA4ZUJEMzc5K3ZkdHhQUC8yRXlNaklXdDluMjdadE9IdjJiSzJ2ZjVZeU16T3hiOTgrcUZRcWc5YVJtSmhvMFBzL0xqSXlFbXZXcktudzNKMDdkeEFhR2xwbnIxZHhjVEdTazVPaFZxdnJaTDdIWldWbDRadHZ2c0gxNjlkclBVZFVWQlRrY25tbDUyL2V2SWw3OSs3VmFNNDllL1lnSlNXbDFqV1ZrOGxrS0MwdDFUcW0wV2d3Yjk0OHJGKy8vcW5uSnlJaUlpSWl3Mk5uRlJFMWFDVWxKVWhOVFVYNzl1Mmg1L0ttOUJpVlNvV0VoQVRjdjM4Zk9UazVrRWdrYU5XcUZkcTJiY3R3aW9qcW5hRzJTczNPenNibXpac3hjK1pNdEczYnRzcXgrL2Z2eHh0dnZBRS9QNzlhM1d2Ly92M28xNjhmK3ZidFc2dnJuNlhUcDA4ak9EZ1lwcWFtTlY0R2M4Q0FBYlc2NTZoUm8vREpKNThJajMvKytXZHMzNzRkczJmUDFucU5hakwvSDMvOG9mVjQ2TkNoV28rM2JOa0NWMWRYblRtRGc0UGg1dVlHcFZLSm9xSWlXRnBhNHVIRGh6aHg0Z1MrL1BKTG5mc2NQSGdRZCsvZXhhdXZ2Z3FOUmdPVlNnV2xVb25pNG1MazUrZWpvS0FBY3JrY09UazV5TW5KUVhwNk9tUXlHU3dzTERCOStuU2QrVzdjdUlINTgrZGo3OTY5YU5HaUJWUXFGWktUay9WNnpyYTJ0bFh1SmZqbm4zOGlORFFVTDcvOHNsN3pQU2tqSXdQLy92ZS8wYjkvZjB5Yk5xM0NNV3ZXcklHOXZUMkNnb0wwbXZQWXNXUFl1WE1uN3R5NWcyWExscUcwdEJSeGNYRjZYZXZsNVNWOFhGUlVoS2xUcDhMVjFSVkxsaXdSOXRFc0xTMUZlSGg0cGZzU0VoRVJFUkZSNDhLd2lvZ2F0RWVQSGtHdFZzUGQzZDNRcFRRcUNvVUNEeDQ4UUh4OFBFcEtTbUJsWllYT25UdkR3OE1EeHNiR2hpNlBpSjVEeHNiR1ZYWnRQRXRuenB5QlJDS0J2NzkvdmR4UEpwUGh6Smt6Vlk3eDl2WitKaDNEVjY5ZXJmU2N1N3M3ek16TXNHZlBIcmk0dUZUNlN5QU9EZzRWL3JzYkVCQ0F3TUJBdld2NTVwdHZkSTY5L1BMTDJMTm5EMWFzV0FHeFdLdzEzNGdSSS9ENjY2OVhPdCt2di82S3c0Y1A2eHd2TFMzRmdnVUw0T0RnZ0VtVEptbUZvc3VXTFlPVGt4TW1USmdnSER0MzdoeSsrZVlibmREcmNRcUZBcGN1WGNLNzc3NExrVWhVWlpobWJHd01LeXNyTkd2V0RNMmJONGVSa1JHS2k0c2hsVW9oazhsdzc5NjlDbCszckt3c3JicXFNbVBHREF3Y09CQi8vLzEzaGVkLy9mVlhtSnVidzl6Y3ZOSXhqek0xTlVYNzl1MkZ4L2IyOW5qcnJiZHc0TUFCREI4K1hDZlV6Y2pJd0tOSGozU0N3Y3BFUlVYaGh4OStnSTJOalJEY3BhZW5ZOUtrU1hwZC8vam54dFRVRko5Ly9qbVdMVnVHYWRPbTRadHZ2a0h6NXMyRlRpdXBWS3JYbkVSRVJFUkUxTEF4ckNLaUJ1M2h3NGV3dHJabUY1Q2VNak16Y2ZmdVhhU2twRUFrRXNIWjJSbHQyN1pGeTVZdERWMGFFVDNubkoyZGtaYVdWdS8zMVdnME9INzhPRXBMUy9IbW0yL3FuSjg2ZFNwNjllb2xCQnhxdFJwRlJVWEl5c29TeGxoWVdOVG9EZkZidDI3aDFxMWJWWTZaTld2V013bXI1c3laVSsyWXdzSkN6SjA3dDlMemI3enhCaVpQbnF4ejNOUFRFLzM2OWRPN2xvckNLaWNuSjN6eHhSZFl2bnc1VnF4WUFRc0xDM1R0MmhVQTBMeDVjN2k1dVZVNlgvUG16U3M5NStucFdlRzFUazVPVmM1Wm1kOSsrdzBxbFFxREJ3OFdqZzBaTWdSRGh3NkZxYWtwVEUxTkVSb2FpcDA3ZCtMQWdRT1ZkajM5L2ZmZkNBb0swZ3BmeXZmaU5EWTIxZ25NUHZ6d1E5amEydUs3Nzc2cmNMNktPclllTjNQbVRMMmVuNmVuSjVZdVhhcTF0RjZ2WHIwUUh4K1AvUHg4cmFVYTNkemNjT2JNR1loRUlyMDZCcE9Ta3JCdzRVS0lSQ0lzV2JJRU5qWTJBQUE3T3p1c1hMbFNyL3FlMUx0M2I4eWJOdzlMbGl6QjJyVnJzV2pSSXVUbjV3TkFsUjFuUkVSRVJFVFVlRENzSXFJR3E2Q2dBQmtaR1hqeHhSY05YVXFEbDVtWmlkdTNiME1tazhIRXhBUWRPM1pFbXpadFlHWm1adWpTaUlnQUFDKysrQ0tPSGoySzZPaG9yU1crbnJXTEZ5OGlJU0VCUzVjdWhWd3V4K3JWcS9ITk45OElJYjZOalEzZWZmZGRyVGZ0RHgwNmhFT0hEZ21QcDA2ZGltSERodWw5eno1OSt1Q0xMNzZvY295cHFXa05uNG4rQmcwYWhMRmp4OWJxMmpGanhsUjZidS9ldmRpN2QyOXR5eEs4OHNvckNBc0xRMnBxS2xxMWF2WFU4OVUxcFZLSnc0Y1BvM2Z2M25CMGRCU09Pemc0b0VPSERzSmpXMXRiQUdWTEZ0Y2tNQ2xmWnMvTnpRM0J3Y0hDOGZ6OGZLU21wcUpuejU2VlhydGh3d2F0eDhYRnhaZy9mejRzTEN5d2NPRkN2V3N3TVRIQm5EbHpLdHcvN01xVksxcVBUNTA2aFpNblQwS2owZUQ5OTkrdnRDNHZMeThrSmlaaXhvd1p5TTNOeGNLRkM3VmVMNmxVaWk1ZHV1aGQ0NU42OWVxRlJZc1dvV1BIamdBZ2RHcFdGV0lTRVJFUkVWSGp3YkNLaUJxc2hJUUVBS2pWYjBRL0x6SXlNbkRuemgwaHBQTDE5VVhidG0waGtmRGJPeEUxTE8zYXRVUDc5dTF4K3ZScFdGdGIxMHZIcDBxbHdvNGRPK0RqNDRPZVBYdmkrdlhyQU1xNmJaeWRuWVZ4eTVjdmgxcXRCZ0FzV0xBQWdZR0I2TisvUHdEZ3E2KytxdkY5SlJJSkxDMHQ2K0FabE5Gb05EVkdHcUZhQUFBZ0FFbEVRVlRhdDlIYzNGem8yc3JMeThPR0RSdlF2bjE3clgycUhqMTZoS1ZMbCtLdHQ5NUN2Mzc5OVBwM295NldBU3ozeFJkZndOallXS3RqVFM2WFZ4aWVQSDYrUHB3OGVSSVpHUmtZT1hKa2xlUEs5MDRxS1NtcDBmemxlMVlCWmZzeHBhZW5Bd0JpWW1LZzBXaGdZMk9qOVRwWVcxdkR5c29LQUhTQzNzMmJOeU0vUHgrZmZmWlpqVVBnOHFBc05qWVdtWm1aNk5hdEd3RGc1czJiYU5teXBmQTFkT2JNR1NRa0pHRFFvRUVZTldxVWNQM3ExYXVSbDVlSHhZc1h3OEhCQVpHUmtWaThlREdLaW9xd2NPRkM5T3paRTMvODhRZnUzNytQTVdQR0NNK2hKc0xDd25EMzdsMnRZN2R2M3dZQW9WUHowYU5IMkxadFc2Vnp1TGk0WU1pUUlUVytOeEVSRVJFUjFTKyttMGxFRGRiRGh3L1JzbVZMZGdkVmdDRVZFVFZHL2ZyMXc4R0RCN0Zueng2ODlOSkxhTjI2TlZxMGFBRVRFNU5uY2orWlRBWlRVMU44OE1FSFZZN3o4L01UUGk1ZlFyVzZEcEJqeDQ1VmVpNHBLYW5TOHg0ZUh2RDE5YTF5N3NjdFhMZ1FOMjdjd0xKbHkvUzZMaVFrQkZLcEZHcTFHaWRPbkVCd2NERHk4L09GY0ZDcFZFSWlrYUNnb0FCbVptWll2WG8xL3Z2Zi8rSzk5OTdEa0NGRHF0ekhxUzZXQVN4WFVaaDMrUERoQ3Zla3FrOEZCUVg0OGNjZkFaU0ZtbFVwLy9ta3FLaW8xdmVMakl6RS9Qbnp0WTRGQndkcmRWeDkvUEhIZU8rOTkzU3V2WGJ0R2c0ZVBBaExTMHRvTkJxY09uV3EydnU1dTd0cmRUc3BsVXFzWExrU09UazUyTGx6SjZSU0tiNzc3anVvVkNwODk5MTNNREV4RVlLZ2twSVNyVjhnS2lnb2dMT3pzM0FzUHo4ZlJrWkdXTFZxRlh4OWZaR2JtNHZObXpkRG85Rm9oVncxRVJFUlVlWGZOYUFzNUl1SmlhbjBmUGZ1M1JsV0VSRVJFUkUxQW54WGs0Z2FwSnljSE9UbTV0YnJVbEdOUVVaR0JtN2Z2bzIwdERSSXBWS0dWRVRVcUppWm1lSDk5OTlIZUhnNExsKytyTFBjV0ZYOC9mMFJFQkJRby9zNU96dmorKysvcjlFMVNxVVNSa1pHMVk1YnQyNWRwZWVpb3FJUUZSVlY0YmxodzRiVktLeTZlL2N1Q2dzTEVSc2JxOWQxVmxaV09IZnVIUDc3My84aU1URVJ2cjYrbUR4NU1scTFhb1hRMEZDc1dyVUtBd1lNd1BUcDAvSGRkOS9oNnRXckNBNE94cnAxNjNEZ3dBRjg5TkZINk51M2I0V2RYRSs3RE9Dbm4zNksrUGg0NGZIandkamF0V3ZoNE9BZ2RCeFZKRDA5SFRLWnJOYjMxOGZ1M2J1Ums1T2oxOWp5cGY4S0N3c3JQSitZbUlqTXpFemg0NHlNREFELzI3TUtnTkRSdDNYclZuaDZldXJNTVdEQWdBcm5sc2xrV0w1OE9UUWFEUlFLQlZhdlhxMVh6U05Hak5BS3E3WnQyNGE0dURpc1hMbFNDTitXTEZtQ3laTW5ZKzdjdWVqUm93Y3lNakxRcmwwN3BLU2tDTmRwTkJySVpESmh2ekdnclBQT3k4dEwrQnorNXovL2dWd3V4OEtGQzZGU3FSQVdGcVpYamVWNjllcUZxVk9uWXVyVXFSV2VYN2x5SlU2ZlBpMHNRVmlSUVlNRzhXY2tJaUlpSXFKR2dqKzVFMUdEbEpDUUFMRllERmRYVjBPWDBpQThHVks5OE1JTGFOT21EZCtBSWFKR1J5d1d3OS9mSDM1K2ZvaUxpNE5jTG9kR282bjJ1dG9zQ1h2aXhBbXNXYk5HNS9pNGNlTzBIcGVISmhxTkJpcVZTcSt3Q2dDR0RCbUNMNy84VXU5Nktnc2Vxckp5NVVvOGVQQUFmZnYyMVd2ODFxMWJFUklTQWljbko4eWZQMTlZdHUvNDhlTll0MjRkM056YzhQdnZ2OFBhMmhvZmYvd3h1blhyaHBkZWVnbWhvYUVJRGc3R2hnMGIwTFZyVnpScjFreHIzaGt6WmdBQXNyS3lZR0ppb3RjeWgwRkJRVnFQeDR3Wmc3eThQRnkrZkJuaDRlSEM4ZGpZV01qbGNzamxja1JIUjFjN2IxaFlHSHIxNm9YczdHd29GQW9BMEFwUzlQbTRJbmZ1M0VGSVNBZzhQRHp3OE9GRG5mTTdkKzdFenAwN2RZNVBuanhaNTlqbm4zK3VGWlJPbURCQitMaDh6eW9BT2w4L2YvNzVKNDRmUDQ1dnYvMjIwanF6c3JJd2MrWk01T2JtQWtDVjNYQ1BlL0xyNzlLbFN6aDQ4Q0JHang2TnpwMDdDOGRkWEZ5d1lNRUN6Sm8xQzIzYXRNSGt5Wk9SbDVlSC8vNzN2MEpuM3FOSGoxQllXSWpXclZzTDE0bEVJaUdvT25IaUJNNmVQWXVSSTBlaWQrL2VDQTBOcmJMVHJpTFZQYS9idDIvRHhNUkVxNGJIcVZRcXFOVnEvcXhFUkVSRVJOUkk4Q2QzSW1wd05Cb05FaElTNE96c0RHTmpZME9YWTFCNWVYbjQrKysva1pLU3dwQ0tpSm9VTXpNemVIdDdQOU43QkFZR29sT25Uc0xqTzNmdVlQWHExZmptbTIrRVpmSFVhclVRZUpTVWxFQ2owV2dkQTREaTRtSW9GSW82M1lkS1g2MWF0VUtyVnEzMEhqOTY5R2k0dXJvS0hTVktwUkpidG16QjRjT0gwYTlmUDh5WU1RT0hEaDNDMXExYmNlL2VQY3lZTVFNdFc3WkUvLzc5MGJ0M2J5UW1KdW9FVlFBd2NPQkFsSmFXWXNxVUtjakl5TUR1M2J1MTlwdXF5SXN2dmloMEh3RkFuejU5QUpTRkxZK0hWY2VQSDhmUm8wZjFmbzVBV1pDeGE5Y3VZWW00dVhQbkN1ZXErM2pXckZrVnpybDkrM2E0dWJsaDlPalJGUVlyL3Y3KzZONjl1L0M0c0xBUVc3WnN3Y0NCQTlHeFkwZXRzWjA2ZGRJSlc2NWV2WXFMRnk5cWRRcGR2bnhaYTB4YVdocisrZWVmaXA4MHlyckxaczJhaGVUa1pMaTV1Vlc1eDFkVkZBb0ZWcTFhQlQ4L1A0d2VQVnJyWEdKaUltSmpZekYvL254MDZkSUZabVptaUlpSVFHbHBLZTdldlF0ZlgxL2N2SGtUQUhTZU4xQVdJcFVIZFo5ODhnbUFzdGZ1OGFVTkh6ZG56aHlrcHFaV2VyNGlpWW1KU0VsSlFlZk9uU0dSU0pDUWtBQjdlM3RoSHpIZ2YzdUpQZTgvU3hJUkVSRVJOUlo4dDVPSUdwejA5SFFVRmhiQzNkM2QwS1VZVFBrYlFqRXhNUkNMeFZ6dWo0aW9GaXdzTExUQ2t2VDBkQUJsZXhFNU96c0RLSHZUZThTSUVWclhiZCsrSGR1M2J4Y2ViOXEwQ1pzMmJjTFJvMGNiL0Q2S3pabzF3MnV2dlFZQXVILy9QbGF2WG8zWTJGaDgrT0dIR0R0MkxBQmc1TWlSY0hWMXhhcFZxL0R4eHgvai9mZmZ4MXR2dlFWVFUxTzBhOWV1d25rMUdnMkNnb0p3Ly81OWRPM2FGUmN1WE5DN0prZEhSL2o0K0ZSNi9sLy8raGZHangrdmRXejM3dDA0ZVBCZ2xYdFlsUzhSTjJEQUFBUUhCOFBOelUydmowTkRReXVjcjNQbnp1alZxMWVsQVZENzl1MHhiTmd3NGJGYXJSYVc3M3Y4K09QVWFqVXVYNzZNcmwyN0lqNCtIcWRQbjY1MFdidnF4TWZIWTg2Y09VaFBUOGUvL3ZVdnlPVnk3TisvdjFZZGU1YVdscGczYng1Y1hGd3dlZkprOU96WlV3aVdEaDA2aE45Kyt3MDdkdXdRdnQ0N2Rlb0VpVVNDQ3hjdXdOZlhGMkZoWVdqUm9vVk94Mk5zYkN6bXpac25CRVZpc1JnQVlHNXVyaFVrUGE0OFRLcEo5K1M1YytjQUFMMTc5MFpwYVNsbXpab0ZlM3Q3ckZpeFF2ZzdYMXBhQ2dEUGJFODhJaUlpSWlLcVczelhrNGdhbklTRUJCZ2JHMWU3c1hsVFZONVY5czgvLzZDb3FBZ2VIaDd3OWZWdDhHK09FaEUxVktkT25VSlFVSkJPbDB0aFlTSGVlT01OekpneEE0c1dMUUlBM0x0M0QvdjI3WU9IaDRkT2VBSkFwNU1vTlRVVmYvMzExek9ydmJia2NqbDI3ZHFGNDhlUHc4cktDc3VYTDhkTEw3MmtOY2JmM3g5YnRtekJkOTk5aCtEZ1lCdzhlQkN2di80NkJnOGVEQWNIQjYyeGFyVWFhOWV1eFprelp3QUExNjVkdzdWcjEvU3VaOWl3WVZXR1ZWS3BWT2UxVmF2VmVpODNXRmMrK09BRGlFUWl2YnVWeEdJeFdyWnNXZVh5Z2hFUkVWaTRjS0hPSG1mSnljbjQ4ODgvZFg0eFI2bFVDZ0hQazRxTGk1R1JrWUZQUHZrRUkwZU94TFp0MndCQTc0Nmt4NWNpQkNEc045V3ZYejhFQndlanVMZ1liNy85Tms2ZVBJbCsvZm9KZ1M0QW1KcWFDc3RGRGgwNkZCRVJFWGpqalRlMDVydDU4eVlXTEZnQXFWU0sxcTFiVjlraDlqU1VTaVdPSFRzR1kyTmo5T25UQjhiR3hwZytmVHJtelp1SFdiTm1ZZFdxVlRBek0wTnhjVEVBM2IrM1JFUkVSRVRVTURHc0lxSUdSYVZTNGRHalIzQnpjNnYwelpxbUtpc3JDNUdSa2NqTXpJU05qUTBDQWdKZ1oyZG42TEtJaUpvMFUxTlQ5T3JWQzBCWlZ3Z0FKQ1Vsb1ZPblRtamV2SG1WMTk2NGNRTTNidHg0NWpYcUt5c3JDNGNPSGNMUm8wZFJXRmdJVzF0YmpCMDdGZ1VGQlpXR2FvTUdEVUt6WnMwUUdocUszYnQzWTgrZVBmRHk4c0svLy8xdnRHblRCbmw1ZVZpK2ZEa2lJaUl3Yk5nd1RKa3lCU0tSQ0ljUEg4YkdqUnNSRkJRRVB6OC9BTUNDQlFzUUh4K1BYYnQyQ2ZNUEdUS2sybCs0T0hYcWxNNnhtSmdZU0NTU0NzOEJaVUZSLy83OWhRNmVKL2NaVTZ2VkZSNnZpa2drMG50c09ROFBEOFRIeDFkNi91alJvM0J3Y0VESGpoMXgrL1p0NGZqbXpadHg1Y29Wb1p1cG5FS2gwT29HZkZ6Nzl1MnhmdjE2ZE9qUVFldDRiZlp6ZTl6bzBhTlJVbEtDM2J0MzQ5eTVjekF5TXFvd3JCMHlaQWd1WDc2TXVYUG5RcTFXWThpUUlWcm5JeUlpSUpWS0VSUVVoSjkrK3VtWmhWVW5UNTVFWm1ZbUJnNGNLUHdkN2RLbEMyYk5tb1d2di80YUN4Y3V4UExseTVHZm53K0FZUlVSRVJFUlVXUEJzSXFJR3BTVWxCU1VscFkrVjBzQUZoY1g0K2JObTRpTGk0TlVLc1ZMTDcwRVQwL1BXcjFwUm8ySGtaRVJWQ3BWamQ1SUphb3IvTnFyV0hoNE9BSUNBdkQzMzMvanlKRWpHRGR1WEpYaisvWHJoLy83di8vVGUvNTMzbm5uYVV1czBzYU5HM0h1M0RsMDdOZ1JwcWFtdUhIamhrNUhUMVVXTGx5SXc0Y1BJemMzRjU2ZW5vaU9qc2I4K2ZPUms1T0RDUk1tQ0hzYnhjYkdJamc0R0owN2R4YUNxb3lNREZ5OWVoVWpSNDRVNWxNcWxWQXFsWldHTCtXQ2dvSnFmTTdZMkJqOSsvZEhZV0VoQU9nc01WZFFVQUNnTEl4OGxyeTh2SERnd0FFb2xVcWRwWHJqNCtOeDVjb1ZvV09yM0tsVHAzRHg0a1dNR2pVS0xpNHVPdGM4M3RIMHBDZURLcUFzcEh4YTQ4YU5RMXhjSE1MQ3d0QzFhMWUwYU5GQ1o0eS92ejlhdFdxRnVMZzQ5T2pSQTYxYnQ5WTZQM3o0Y0F3ZE9sU25NNjh1S1JRSzdOeTVFeEtKQkdQR2pORTZGeGdZaUU4KytRUXBLU2t3TWpJU3dxcG4vVFZBUkVSRVJFUjFnMkVWRVRVb0NRa0pNRGMzaDcyOXZhRkxlZWJVYWpYdTM3K1BPM2Z1UUtsVXdzdkxDOTdlM3R3SS9EbGhabVlHaFVKUmJlY0cwYk9nVUNncTNUL21lUlVYRjRkNzkrNWg3dHk1Y0hCd1FFaElTSVZMNGdGbFM3WnUzTGdSN3U3dWtFcWxLQ3dzeFAzNzkrSHI2eXVjajR5TWhKbVptVmE0c0dyVktqZzZPdGFvcm9LQ0FtUm1adXJWUFROeDRrUU1IVG9VWGJwMHdjYU5HM0hqeGcyRWhJUlVlOTNPblR0eDdOZ3g5TzdkVzlnRHlNaklDTzd1N21qYnRpM2VmLzk5WVJtL2YvNzVCMHVXTElHWm1SbG16SmdoekxGbHl4WVlHUmxoK1BEaHdyRzh2RHdBcUhZcHZ4TW5UbWdGUGRldlg4ZFhYMzBGS3lzcnRHL2ZIaXRXcktqMDJyUzBOSWpGWXAxN1pHUmtRQ1FTb1Ztelp0VSsvNXJTYURUQ0VuNWR1blRCN3QyN0VSa1pLU3kxZU9EQUFUZzZPaUkwTkJRaWtRaERodzRWcmkwdExjWDY5ZXZScWxVcmpCczNUbXM1eGZ6OGZOeTZkUXVEQncrdVVUMmpSbzE2NnVjVUV4T0RpSWdJbUp1YjQ5cTFhOWk4ZVRNbVRweW9OVVl1bHdzaG9GS3BoRnF0MXVxQ3Q3VzFmZW82cXJOcTFTckk1WEs4OTk1N0ZTNFgvZTY3N3dvZmw5Zks3M1ZFUkVSRVJJMER3eW9pYWpDVVNpVlNVMVBScGsyYkp0OVZsSm1aaVlpSUNPVG01c0xCd1FGK2ZuN1A1QTAxYXJoYXRHaUI1T1JraGxWa0VNbkp5Yy9GTHdVOHFYeHBPTGxjanRMU1VxMXp1M2J0Z3EydExYcjM3bzFPblRyaHQ5OSt3OWRmZjQzVnExZnJMQ04yL1BoeGJOaXdBVUZCUWVqVXFSTjI3TmlCRXlkT1lQLysvVEEzTjRkS3BjS0tGU3ZnNHVLQ3RXdlhBaWpyZnBrelp3NENBZ0l3Zi81OHZXdWVNbVVLSGo1OGlMbHo1Nkp2Mzc1VmptM1Jvb1ZPUjR3KzMyT2UvQ1dKOHNlbXBxWll0bXdaZ0xJZ1pmZnUzVGg0OENEczdlMnhZc1VLNFY0aElTRTRjK1lNSms2Y3FMVjhiWFoyTmdCVSt1K2JRcUhBK3ZYcjhlcXJyNkpuejU0QXlnS0c3Ny8vSHUzYXRjTUhIM3lBUllzVzRjY2ZmNnkweXkwdUxnN096czQ2WFUyeHNiRndjSERRT1E2VWRjVDE2OWV2MnRlbEl2Lzg4dzgyYmRxRW1KZ1lUSnMyRFlNR0RVS0xGaTF3N05neElheTZldlVxVEUxTklSYUwwYWRQSCtGMTh2UHpnN201T1VRaUVSWXRXZ1JqWTJOWVdWbWhRNGNPa0VxbDJMdDNMNHFMaS9IYmI3K2haY3VXR0RseUpEcDA2RkR0MzlYRGh3L3JWZnVJRVNNcVBCNGJHNHZaczJmRDJ0b2EzMzMzSGRhc1dZT1FrQkNZbUpnSXl3RXFGQXJNblRzWE1wa01IVHQyeExWcjE3QjI3VnA4K2VXWDlmWXoyL2J0MjNIcDBpVzBiZHUyMnE1SDRIOWZmL1c1N3hrUkVSRVJFZFhlODdVaERCRTFhREtaRENxVkNxNnVyb1l1NVpsUnE5VzRlZk1tenB3NWc5TFNVZ1FFQkNBd01KQkIxWFBJdzhNRG1abVp3cHRwUlBVbE96c2JtWm1aOFBUME5IUXA5V3JRb0VHWVBYczJnTElBNlBHOWdzNmRPNGNMRnk1Z3pKZ3hrRWdrc0xlM3g2ZWZmb3FvcUNqTW5qMGJjcmxjR0p1VGs0UHQyN2ZEMmRrWkhUdDJCQUQwNmRNSFJVVkYrUFBQUHdFQUVva0VyNzMyR203ZHVvWG82R2dBWlYwblE0Y094VjkvL1lYcjE2L3JYYmRHbzlINmIzM0x5c3JDcmwyN01IYnNXSVNFaEtCSGp4NzQ0WWNmNE9IaEFiVmFqWjA3ZDJMejVzM28wNmNQM243N2JhMXJFeE1UQVFBMk5qWmF4OHM3WGo3NTVCTmN1blFKVmxaV0FJRGMzRnpNbXpjUEtTa3ArT0tMTDlDclZ5OE1HalFJdTNmdnhycDE2MUJjWEt4VDM1VXJWOUMrZlh1ZDR4RVJFY0xucHlyNnZLN2x5OGtkT1hJRTA2Wk5RMzUrUGo3NzdETzgrT0tMRUlsRWVQUE5OeEVXRm9ZclY2NEFLUHQ1eHNYRkJZc1dMY0xNbVRNQkFHRmhZWmcrZlRyVWFqV1dMMTh1TFBYbjQrT0QvL3puUDdoOCtUSU9IRGlBTGwyNm9FMmJOdGk2ZFN1bVQ1K08rZlBubzMvLy9sWFdaMmxwV2UyZnlycUxybHk1Z21uVHBzSEl5QWdyVnF5QXZiMDlGaXhZQUM4dkw1dzlleFlLaFFMcDZlbVlQbjA2b3FPak1XN2NPS3hac3daK2ZuNDRlZklrRmk5ZUxIdythME9qMFNBdkw2L0t3RXVqMFNBNE9CZy8vZlFUYkcxdHNXalJvZ3BEeU1lcFZDcGh2N1BuYVdscElpSWlJcUxHakoxVlJOUmdQSHIwQ0thbXB2V3lqSXdoWkdkbjQ4cVZLOEplSUg1K2Zsenk3emtta1VqZzdlMk5XN2R1b1ZPblRqcHY1aEk5QzluWjJiaDE2eFo4Zkh5ZW16MnJYbnJwSmF4ZHV4WlNxUlRHeHNhUVNxV1FTcVZRcTlVWVBYbzAvdm5uSDV3OGVSSyt2cjRZTm15WWNOM3c0Y01SRXhPRDMzLy9IWjk4OGduR2p4K1B3WU1IWS8zNjlWQW9GRmk0Y0tId0ducDdlOFBPemc1bno1NFY1aGc4ZUREMjdObUQ0OGVQdzh2TEN3RHc0WWNmNHZUcDAvamhoeCt3WmNzV3ZUcFMxcTlmai9UMDlGcUhpOGVPSGF0MlRGeGNYSVhIaTRxS01IWHFWS1NtcHFKMTY5YVlPWE9tMEFGMTc5NDliTml3QVhmdjNzV3JyNzZLaVJNbklqYzNGK2JtNXBCSUpIajA2QkgyN3QwTGlVU0N0bTNiQ25NV0Z4ZmovUG56QUFBbkp5Zk1uRGtUam82T09IUG1ERFp2M295OHZEek1temRQZU0yKytPSUxGQlVWNGRpeFl3Z1BEOGU3Nzc2TGZ2MzZ3Y3JLQ25LNUhPSGg0Wmc1Y3lhaW9xS0UvYXVVU2lYT256K1BxVk9ub3JTMEZEazVPUUQrMXpFbWs4bVFuWjJONHVKaWhJV0Y2WFRPUGVuMDZkTUFnTUxDUW56ODhjZDQ1NTEzc0dEQkFodzRjQUNyVjYvR2lCRWpjUHIwYVN4WnNnU3Z2LzQ2VWxKUzBLcFZLK0g1YnRpd0FjZVBINGU5dlQyKy92cHJyYjJlRWhNVHNXblRKbHk1Y2dVK1BqNVl1SEFocEZJcGR1L2VqYjE3OTJMaXhJbVlNV01HQWdJQ3F2MDhQcTY0dUJoRlJVVXdOemVIa1pFUnpwMDdCd0F3TVRFUlByZmJ0Mi9ITDcvOEFtZG5aeXhidGt6WVA2dThvODdJeUFqMzc5L0hpaFVya0pXVnBiVnYyWklsUzdCZ3dRS0VoWVZoNHNTSm1EdDNib1g3YVZWazdkcTFLQ3dzaEltSkNaS1NrcENUazFQcFBsZHl1UnhyMXF6QnhZc1hZV3RyaTVVclYrcU1UVXhNUkZCUUVHeHRiV0ZtWmdhUlNJUTdkKzRnS1NrSlhsNWVGWWFaUkVSRVJFVFU4RENzSXFJR1FhMVdJeVVsQmU3dTdrMXVDVUMxV28yN2QrL2k3dDI3a0VxbDZOV3JWNVdicDlQenc5YldGajQrUHJoOSt6YnM3T3pnN093TVMwdkw1eVpFb1BxaFVxbWdVQ2lRbkp5TXpNeE0rUGo0Tk5sZkNxaUlyYTF0cGMvM2wxOSt3Wmd4WTJCdGJZMTU4K2JwL1B2ejVaZGZRaXFWNHVqUm8zajQ4Q0grK2VjZm5EOS9IZ01IRG9TZm41OHdUaVFTb1h2MzdyaHc0UUtLaTRzaGxVcmg0T0NBenAwN2EzWHVORy9lSEcrOTlSWjI3OTZOOFBCd0lmaXBpb1dGQlN3c0xHcjU3SUYxNjliVitscFRVMU1zWHJ3WWNya2NuVHQzQmxEMmI5cVNKVXNRRmhZR1UxTlRUSm8wQ1crKytTYjI3dDJMSFR0MjZNd3hmdng0cldYWXBGSXBPbmJzaUVHREJtSHMyTEU0Zi80ODVzeVpnMGVQSHFGVnExWll1blFwMnJWcko0eVhTQ1NZTjI4ZVhuamhCZXpZc1FNYk5tekFwazJiMExOblQzVHAwZ1ZXVmxidzkvZkh6Smt6Y2VmT0hRUUdCdUx5NWN1UVNxVUlDQWpBaUJFalVGeGNERGMzTjdSczJSSUE4UFBQUCtQbzBhUENQUVlOR2xUbDYvRHl5eThqSWlJQ2t5Wk5FdlljbXoxN05yNzQ0Z3ZNbWpVTFc3ZHV4YkpseTdCbzBTS0VoSVRBMHRJUzNicDF3K0hEaDdGMzcxN2s1T1NnZS9mdW1EbHpwckFzWTNSME5QYnUzWXVMRnkvQ3lNZ0lvMGVQeG9jZmZpaDBESTBiTnc1ZHUzYkYwcVZMc1hEaFFzeWFOYXRHU3hjbUpDVGdzODgrMHpuZXRXdFhBR1ZmczdkdjMwWkFRQUNtVFpzbWRMZVZzN2EyRnZiWEtpb3F3dno1OHhFWUdDaWNOek16dzRvVks3Qmh3d2I4K2VlZk5mcUZpNnlzTEZ5K2ZGbDRiRzl2ajg4Ly83ekNzY3VYTDhmMTY5ZUZyNDJLUXEyV0xWdmkvdjM3V2t0N21wcWFJakF3RUpNbVRXcHlQMWNTRVJFUkVUVlZJbzJoMWhRaElucE1hbW9xenA4L2o4REF3RXAvdTdZeGtzdmx1SExsQ25KeWN1RG01b1l1WGJvSXY5Vk1WRTZwVk9MaHc0Zkl5TWhBUVVFQlZDcVZvVXVpSnNUSXlBam01dWF3dDdlSGg0ZEh0Y3RuUFcvQ3dzTFF1blZyT0RrNVZUcW12QU1TQUVKRFErSHY3Nit6ckZwMmRqWXNMUzIxT21ZMUdvM09HK1VGQlFXSWpJeXNjYWRNVFowNGNRS1hMMS9HNHNXTDYzUXNBSnc5ZXhaWHIxN0Z1SEhqaEFBb0xpNE9mLzMxbHpERzFOUVV2cjYrOFBiMjFybis4ZGRGSnBNaEtDZ0lBd2NPUlAvKy9TRVdWNzVLZVg1K1BrNmVQSW53OEhCTW1qUUo3dTd1aUl1TDArcFVBc3ErcDBaSFI4UGIyeHVwcWFrb0tpcUNrNU9UMEVHbFVDaVFscFlHbFVvRkV4TVRlSGg0YUYwZkd4dUxreWRQWXNLRUNUQTFOYTIwbnBTVUZNVEZ4UW1mUzQxR2c5allXTmphMnNMR3hnWWhJU0U0ZE9nUVB2bmtFN3o2NnF0YTF5WW5KMlBHakJubzJiTW4zbjMzM1VwLzlzbkt5c0ttVFpzd1pjb1VuYjJYUWtKQzhOdHZ2eUU0T0ZqbnV2S09McUFzbUpKS3BlaldyUnU2ZGV1bTlYcFdGNFNtcEtSQUpCSUpJVjFGMHRQVGRmWktpNDZPUm1wcXFsYkE5VGlOUmlOOEhWUVZKc2xrTWh3N2RneGp4NDZ0OXVjbmpVYURrcElTQUtpMlc0NklpSWlJaU9xUFNNL2ZJR05ZUlVRTndyVnIxNUNZbUlnMzNuaWp5amVxR2d1TlJvTjc5KzdoOXUzYmtFZ2s2TnExYTVQZWk0dUlpSWgwS1pWS0JzUkVSRVJFUlBSYzB6ZXM0djg1RVpIQmFUUWFKQ1Vsd2RuWnVVa0VWWGw1ZWJoeTVRcXlzckxnNHVLQ0xsMjZWUG1iMlVSRVJOUTBNYWdpSWlJaUlpTFNELy92aVlnTUxpTWpBOFhGeGNMRzNvM1p3NGNQY2UzYU5ZakZZblR2M2wxbmFTRWlJaUlpSWlJaUlpSWkwc2F3aW9nTUxpa3BDVVpHUmxYdWg5RFFxZFZxUkVaRzRzR0RCN0N6czBQUG5qMTE5ak1oSWlJaUlpSWlJaUlpSWwwTXE0akk0SktTa3VEbzZBZ2pJeU5EbDFJckJRVUZ1SFRwRXJLeXN0QzJiVnU4K09LTFRXSTVReUlpSWlJaUlpSWlJcUw2d0xDS2lBd3FPenNiQlFVRjhQWDFOWFFwdFNLVHlSQWVIZzZsVW9rZVBYckEzZDNkMENVUkVSRVJFUkVSRVJFUk5Tb01xNGpJb0I0OWVnU1JTQVFuSnlkRGwxSWpHbzBHVVZGUnVIWHJGcXlzck5DM2IxODBhOWJNMEdVUkVSRVJFUkVSRVJFUk5Ub01xNGpJb0pLU2t1RGc0QUJqWTJORGw2SzNrcElTWEwxNkZjbkp5WEIxZFVXM2J0MGdrZkRiS1JFUkVSRVJFUkVSRVZGdDhOMVZJaktZM054YzVPWGx3Y3ZMeTlDbDZDMG5Kd2NYTDE1RVFVRUIvUHo4MEs1ZE8wT1hSRVJFUkVSRVJFUkVSTlNvTWF3aUlvTkpTVWtCQURnN094dTRFdjBrSnlmajh1WExNRFkyUnQrK2ZXRnZiMi9va29pSWlJaUlpSWlJaUlnYVBZWlZSR1F3cWFtcHNMR3hnYW1wcWFGTHFkYURCdzl3NDhZTk5HL2VITDE3OTRhWm1abWhTeUlpSWlJaUlpSWlJaUpxRWhoV0VaRkJsSmFXSWowOUhSMDZkREIwS2RXNmVmTW1vcUtpNE9qb0NIOS9mKzVQUlVSRVJFUkVSRVJFUkZTSCtJNHJFUmxFV2xvYU5Cb05uSnljREYxS3BkUnFOYTVldllxRWhBUjRlbnFpYTlldUVJdkZoaTZMaUlpSWlJaUlpSWlJcUVsaFdFVkVCcEdTa2dJVEV4UFkydG9hdXBRS2xaYVc0dUxGaTBoTFM0TzN0emQ4Zkh3TVhSSVJFUkVSRVJFUkVSRlJrOFN3aW9nTUlqVTFGWTZPamhDSlJJWXVSVWRoWVNIT256K1AzTnhjdlBUU1MyalZxcFdoU3lJaUlpSWlJaUlpSWlKcXNoaFdFVkc5eThuSlFXRmhJUndkSFExZGlnNjVYSTd6NTgranRMUVV2WHYzYnBBMUVoRVJFUkVSRVJFUkVUVWxES3VJcU42bHBxWUNRSU1MZ2pJeU1uRGh3Z1VZR1JtaGI5KytzTEd4TVhSSlJFUkVSRVJFUkVSRVJFMGV3eW9pcW5jcEtTbXd0YldGVkNvMWRDbUNqSXdNbkQ5L0hsS3BGSDM2OUlHRmhZV2hTeUlpSWlJaUlpSWlJaUo2TG9nTlhRQVJQVjlLUzB1Um1aa0pKeWNuUTVjaWVEeW82dHUzTDRNcUlpSWlJaUlpSWlJaW9uckVzSXFJNnBWTUpvTkdvMmt3U3dBK0dWU1ptNXNidWlRaUlpSWlJaUlpSWlLaTV3cVhBU1NpZXBXU2tnS3BWTm9nOW9NcUQ2cE1UVTNScDA4ZkJsVkVSRVJFUkVSRVJFUkVCc0N3aW9qcWpVYWpRV3BxS2h3ZEhTRVNpUXhheStOQlZkKytmV0ZtWm1iUWVvaUlpSWlJaUlpSWlJaWVWMXdHa0lqcWpWd3VSMUZSa2NHWEFHUlFSVVJFUkVSRVJFUkVSTlJ3TUt3aW9ub2prOGtBQUE0T0RnYXJnVUVWRVJFUkVSRVJFUkVSVWNQQ3NJcUk2azFhV2hxc3JhMGhsVW9OY3YrY25Cd0dWVVJFUkVSRVJFUkVSRVFORE1NcUlxb1hhclVhLzQrOSs0NXZxdDcvQi83S2F0cDA3d0VkMEFHbGpKWWhJSmM5VkZSRUJBU1ZLNkpleDFVUng5WHJ2YzdyMXgrS3lrWGdLaXBjRjBOQUdRS3lLZ2pJa2c1b0M2VzdTR2ZTTk4xSm0vSDdvelMzcFdtYnRFblR3dXY1ZVBBd09lY3ozamxKcStiRjUzTVVDZ1g4L1B6c01uOU5UUTJPSHo4T2lVU0NpUk1uTXFnaUlpSWlJaUlpSWlJaTZpRVlWaEZSdDFBcWxkQnF0WFlKcStycjYzSDgrSEhvZERxTUh6OGVNcG1zMjJzZ0lpSWlJaUlpSWlJaUl0TVlWaEZSdHlndExZVkFJSUNQajArM3pxdlQ2WERpeEFuVTFOUmczTGh4Y0hkMzc5YjVpWWlJaUlpSWlJaUlpS2g5REt1SXFGdVVscGJDeThzTEVvbWsyK1kwR0F3NGZmbzB5c3JLY0t0OFhJWUFBQ0FBU1VSQlZNc3R0OERYMTdmYjVpWWlJaUlpSWlJaUlpSWk4ekNzSWlLYjArbDBLQ3NyNi9ZdEFKT1NrbEJZV0lqWTJGZ0VCd2QzNjl4RVJFUkVSRVJFUkVSRVpCNkdWVVJrY3dxRkFucTl2bHZEcWt1WExpRTdPeHNEQmd4QVpHUmt0ODFMUkVSRVJFUkVSRVJFUkpaaFdFVkVObGRhV2dxaFVBaHZiKzl1bVM4dkx3K3BxYWtJQ1FuQmtDRkR1bVZPSWlJaUlpSWlJaUlpSXVvY2hsVkVaSE9scGFYdzl2YUdTQ1N5K1Z4bFpXVklTRWlBbjU4ZlJvMGFCWUZBWVBNNWlZaUlpSWlJaUlpSWlLanpHRllSa1UwMU5EU2d2THk4VzdZQVZLdlZPSFhxRkp5Y25EQjI3RmdJaGZ3VlIwUkVSRVJFUkVSRVJOVFQ4WnRjSXJJcGhVSUJnOEZnODdCS3I5ZmoxS2xUcUsrdng3aHg0K0RnNEdEVCtZaUlpSWlJaUlpSWlJaklPaGhXRVpGTmxaYVdRaXdXdzh2THk2YnpuRDkvSGdxRkFxTkdqWUs3dTd0TjV5SWlJaUlpSWlJaUlpSWk2MkZZUlVRMlZWcGFDaDhmSDV0dXlaZVhsNGVzckN3TUdEQUF3Y0hCTnB1SGlJaUlpSWlJaUlpSWlLeVBZUlVSMll4V3EwVkZSUVY4Zkh4c05rZDVlVGtTRWhMZzUrZUhJVU9HMkd3ZUlpSWlJaUlpSWlJaUlySU5obFZFWkRObFpXVXdHQXcyQzZzMEdnMU9uandKUjBkSGpCa3pCZ0tCd0NiekVCRVJFUkVSRVJFUkVaSHRNS3dpSXB0UktCUVFDb1UydVYrVndXREFxVk9ub05Gb01HN2NPRWlsVXF2UFFVUkVSRVJFUkVSRVJFUzJ4N0NLaUd4R29WREF3OE1ESXBISTZtT25wNmRETHBkaitQRGg4UER3c1ByNFJFUkVSRVJFUkVSRVJOUTlHRllSa1UwWURBWW9sVXFiYkFHb1ZDcVJscGFHa0pBUWhJV0ZXWDE4SWlJaUlpSWlJaUlpSXVvK0RLdUl5Q1pVS2hXMFdxM1Z3eXF0Vm9zelo4N0F5Y2tKdzRjUHQrcllSRVJFUkVSRVJFUkVSTlQ5R0ZZUmtVMG9GQW9Bc0hwWWxaU1VoSnFhR293ZVBSb1NpY1NxWXhNUkVSRVJFUkVSRVJGUjkyTllSVVEyb1ZBbzRPTGlBcWxVYXJVeC8vampEK1RsNVNFNk90b20yd3NTRVJFUkVSRVJFUkVSVWZkaldFVkVOcUZRS0t3YUtOWFcxaUloSVFIZTN0NFlOR2lRMWNZbElpSWlJaUlpSWlJaUl2dGlXRVZFVmxkVFV3TzFXbTIxc01wZ01PRHMyYk13R0F3WVBYbzBCQUtCVmNZbElpSWlJaUlpSWlJaUl2dGpXRVZFVm1mdCsxVmxaR1JBTHBkaitQRGhjSFoydHNxWVJFUkVSRVJFUkVSRVJOUXpNS3dpSXF0VEtCU1FTcVZ3ZFhYdDhsaFZWVlZJVFUxRjM3NTlFUm9hYW9YcWlJaUlpSWlJaUlpSWlLZ25ZVmhGUkZaWFZsWUdiMi92TG85ak1CaVFrSkFBc1ZpTXVMZzRLMVJHUkVSRVJFUkVSRVJFUkQyTjJONEZFTkdOUmF2Vm9yS3lFc0hCd1YwZUt5OHZEM0s1SENOSGpvU2pvNk1WcWlQcW1iUmFMZkx6OHlHWHkxRlhWd2VkVG1mdmtvaUlUQktKUkhCeWNvS3ZyeTlDUTBNaEZ2Ti9KNGlJaUlpSWlLanIrSCtYUkdSVjVlWGxNQmdNOFBMeTZ0STRhclVhNTgrZmg1K2ZIL3IxNjJlbDZvaDZIcVZTaVlzWEw4TGIyeHZSMGRGd2NYR0JTQ1N5ZDFsRVJDYnBkRHBVVjFlanNMQVFwMCtmeHFCQmc3cjg3M3dpSWlJaUlpSWlobFZFWkZWS3BSSUF1dnpGVlZKU0V2UjZQVWFNR0dHTnNvaDZKS1ZTaWJTME5Bd2VQQmllbnA3MkxvZUlxRU1pa1FqdTd1NXdkM2RIZVhrNVVsTlRFUk1UdzhDS2lJaUlpSWlJdW9UM3JDSWlxeW92TDRlTGl3c2tFa21ueHlnb0tNRFZxMWN4YU5BZ3VMaTRXTEU2b3A1RHE5WGk0c1dMREtxSXFOZnk5UFRFNE1HRGNmSGlSV2kxV251WFEwUkVSRVJFUkwwWXd5b2lzaXFsVXRtbHYxM2QwTkNBcEtRa2VIaDRJQ29xeW9xVkVmVXMrZm41OFBiMlpsQkZSTDJhcDZjbnZMMjlrWitmYis5U2lJaUlpSWlJcUJkaldFVkVWcVBSYUZCVFU5T2xzQ29sSlFWcXRSb2pSNDZFVU1oZlVYVGprc3ZsQ0FvS3NuY1pSRVJkRmhRVUJJVkNZZTh5aUlpSWlJaUlxQmZqTjhGRVpEVmR2VjlWUlVVRmNuSnlFQkVSd2RVbWRNT3JxNnZqTnBkRWRFTndjWEZCYlcydHZjc2dJaUlpSWlLaVhveGhGUkZaalZLcGhFQWdnSWVIUjZmNkp5Y25ReUtSWU5DZ1FWYXVqS2puMGVsMEVJbEU5aTZEaUtqTFJDSVJkRHFkdmNzZ0lpSWlJaUtpWG94aEZSRlpUWGw1T2R6ZDNUdjFCWHhCUVFGS1Mwc3hlUEJnT0RnNDJLQTZJaUlpSWlJaUlpSWlJdXFKR0ZZUmtkVW9sY3BPYlFHbzArbHcvdng1dUx1N28zLy8vamFvaklpSWlJaUlpSWlJaUloNktvWlZSR1FWTlRVMTBHZzBuYnJYVkdabUptcHFhaEFiR3d1QlFHQ0Q2b2lJaUlpSWlJaUlpSWlvcDJKWVJVUldvVlFxQWNEaWxWVnF0UnFYTGwxQ256NTk0T2ZuWjR2U2lJaUlpSWlJaUlpSWlLZ0hZMWhGUkZhaFVxa2dGQXJoNXVabVViK1VsQlRvOVhvTUhUclVScFVSRVJFUkVSRVJFUkVSVVUvR3NJcUlyRUtsVXNIZDNSMUNvZm0vVmxRcUZmTHk4aEFaR1FrWEZ4Y2JWa2RFUkVSRVJFUkVSRVJFUFJYREtpS3lDcFZLQlE4UEQ0djZwS2Ftd3NIQkFkSFIwVGFxaW9pSWlJaUlpSWlJaUloNk9vWlZSTlJsYXJVYWFyWGFvckNxckt3TVJVVkZHRGh3SUNRU2lRMnJJeUlpSWlJaUlpSWlJcUtlakdFVkVYV1pTcVVDQUl2Q3F0VFVWRGc2T2lJOFBOeFdaUkVSRVJFUkVSRVJFUkZSTDhDd2lvaTZyQ21zY25kM042dDlhV2twU2t0TE1YRGdRSWpGWWx1V1JrUkVSRVJFUkVSRVJFUTlITU1xSXVveWxVb0ZaMmRuczdmelMwMU5oWk9URS9yMzcyL2p5b2lJaUlpSWlJaUlpSWlvcDJOWVJVUmRwbEtwek40Q3NMaTRHR1ZsWlJnMGFCQkVJcEdOS3lNaUlpSWlJaUlpSWlLaW5vNWhGUkYxaVZhclJWVlZsZGxoVldwcUtweWRuUkVXRm1iYndvaUlpSWlJaUlpSWlJaW9WMkJZUlVSZFVsbFpDUUJtaFZXRmhZVW9MeTlIVEV3TWhFTCsraUVpSWlJaUlpSWlJaUlpaGxWRTFFVXFsUXFBZVdGVmVubzZuSjJkRVJJU1l1dXlpSWlJaUlpSWlJaUlpS2lYWUZoRlJGMmlVcW5nNE9BQW1VeldianVGUW9HeXNqSkVSVVZCSUJCMFUzVkVSRVJFUkVSRVJFUkUxTk14ckNLaUxsR3BWSEIzZCsrd1hYcDZPcVJTS2ZyMTY5Y05WUkVSRVJFUkVSRVJFUkZSYjhHd2lvaTZwTEt5RW01dWJ1MjJxYWlvUUZGUkVTSWlJaUFTaWJxcE1pSWlJaUlpSWlJaUlpTHFEUmhXRVZHbjFkWFZvYUdob2NPVlZaY3ZYNFpZTEVaRVJFUTNWVVpFOW5iOCtIRTgrK3l6dVBQT096RnIxaXpzMmJQSEt1Tk9uejRkMDZkUHg3cDE2em8xLy9yMTZ6RnIxaXhzMkxEQm9ySE5uZGNXMXExYlo1eS9KK2pxdFdpdmYzdnZUMC9YbTJzbklpSWlJaUlpc2pleHZRc2dvdDZyc3JJU0FOcGRXVlZiVzRzclY2NGdJaUlDRGc0TzNWVWEwVTJqS2NDWU8zY3VubmppaVE3YnIxdTNEdHUzYndjQUhEcDB5Q1kxYmQrK3ZWVVFvVlFxYlRLWHBmUHYzTGtUYXJVYU8zZnV4SklsUzdxdHBwN2k0c1dMaUkrUFIycHFLb3FMaTZGV3ErSGs1SVErZmZwZytQRGh1T09PT3hBVUZHUzMrbnJ6KzlPYmF5Y2lJaUlpSWlLeU40WlZSTlJwNW9SVkdSa1pBSUNvcUtodXFZbUk3RXVoVUdEOSt2VUFnUDc5KytPWlo1NkJrNU1UREFaRGo1ai9ycnZ1d3A0OWV6QnIxcXh1cWFlblVDcVYrUGpqajNIbXpKbFc1MnBxYXBDUmtZR01qQXhzMjdZTmMrZk94U09QUEdLWGJWdDcrdnVUazVPRC92MzdtenpYMDJzbjZtMWVlT0VGeUdReXZQdnV1ellaMzJBdzRMdnZ2c1Bldlh0UlVWR0J4eDkvSEhQbXpMSEpYRVJFUkVSRTFER0dWVVRVYVJVVkZaQktwWkJLcFNiUGE3VmE1T2JtSWlRa0JES1pySnVySXlKN09IMzZOTFJhTFFEZytlZWZSM1IwZEkrYS80a25uakJyQmRxTnBMQ3dFQys5OUJMa2Nqa0FZTUNBQWJqOTl0c1JGUlVGSnljblZGUlVJRFUxRlh2MjdFRkpTUW0rLy81NzVPZm40ODAzMzRSWTNMMy9xZGhUMzU5ang0NWh3NFlOS0Nnb2FITkZZayt0bld4SHI5Zmo2TkdqT0hyMEtESXlNcUJTcVNBUUNPRG01b2F3c0RBc1dMQUFjWEZ4ZHFtdHRyYTJSLzYzbHlWMWxaYVd3dG5aMldhMWJOeTRFZDk4OHcxOGZYMHhkZXJVRHUvQlNrUkVSRVJFdHNXd2lucXRXbDA5ZGwzOUhXZkxzbENzVmtHdGE3QjNTVGNuVCtDL3h6OXMrN3dQQUUwMmNQeFl0NVhVbXppS0pBaHc5TUF0M2hHNHArOG95RVRjS3BGNnQ5TFNVdVBqeU1qSW0yNytucWF1cmc3LytNYy9JSmZMSVJRSzhkUlRUMkgyN05rdDJnUUhCMlB3NE1HWU0yY08xcXhaZzU5Ly9obW5UNS9HNTU5L2pxZWZmdHBPbGZjc2x5NWRRa0ZCZ2IzTG9CNGtQejhmLy9kLy80ZmMzRnc0T2pvaUppWUdmbjUrME92MUtDd3N4SVVMRnhBVEUyT1hzT3JsbDE5R1ZsWVdkdXpZMGUxenQ4ZlN1ajcvL0hNSWhiYTd4ZksrZmZzQUFPKy8vejZDZzROdE5nOFJFUkVSRVptSFlSWDFTdWRWK1ZpYmNRQnlUYVc5U3lIcUVyV3VBWGsxY3VUVnlIR2tKQTEvamJvTnd6eEM3VjBXVWFjMU5QenZMdzUwOTZxY25qQi9UL1BOTjkvZzZ0V3JBSUFubjN5eVZWRFZuSU9EQTVZdFd3YVZTb1ZUcDA1aDU4NmRtRHAxS2dZTUdOQmQ1UkwxQ25sNWVWaTJiQmxxYW1xd2NPRkNMRml3b05WcW9acWFHdU5xeHU2V25Kd01SMGRIdTh6ZEhrdnJzdlhLTUlWQ0FZbEV3cUNLaUlpSWlLaUhzTjFmVlNPeWtmT3FmTHlWc28xQkZkMXc1SnBLdkpXeURSZFVWK3hkQ2hIZEFDb3JLN0Y3OTI0QXdMQmh3M0R2dmZkMjJFY2dFR0RwMHFXUVNxVXdHQXpZc21XTHJjc2s2bFcwV2kzZWVlY2RWRmRYNDZXWFhzS1NKVXRNaGlyT3pzNElDd3ZyL2dJN1FhZlQyYnNFdXpBWUREYTlOOS9OZWwySmlJaUlpRHFMZitXWWVwVmFYVDNXWmh5d2R4bEVOclVtWXovK1BXSXh0d1NrYmpkOStuUUF3Tnk1Yy9IRUUwOGdPVGtaVzdac1FYcDZPdXJyNnhFWUdJaHAwNlpoM3J4NXJWWXROZlZ0NjFqVGZYNnVuOE9VZGV2V1lmdjI3UzM2bVZ0N1IvTjNabXh6Wldkblk5dTJiVWhPVG9aS3BZS3pzek1pSXlNeGMrWk1USmd3b2QyK3AwNmR3cTVkdTNENThtWFUxZFhCejg4UGt5Wk53Z01QUE5EcGVvNGRPNGI2K25vQXdJSUZDOHp1NSszdGpULzk2VStJajQvSDZkT25PN3pIek1XTEY3Rmx5eGFrcHFZYWF4ODdkaXdlZU9BQmkrOEJZODc3Yyt6WU1lelpzd2NaR1JsUXE5WHc5L2ZINU1tVHNYRGhRbnoxMVZmdDlzL0t5c0tCQXdkdzRjSUZGQmNYbzc2K0h1N3U3aGc4ZUREdXYvLytWbHRIbXZ1NU1yZjJ3c0pDN05xMUM0bUppU2dxS29KT3A0T25weWRpWW1KdzU1MTNJalkyMW1TL3J2eHNBbzFmeXYveXl5ODRkT2dRc3JLeVVGMWREU2NuSjRTR2htTGl4SWxtQlpuVUtENCtIbi84OFFmR2pSdUhHVE5tV053L1BUMGRQLzc0STFKU1VxQlNxZURrNUlTb3FDak1talVMdDk1NmE2djIwNmRQaDZPakkzYnUzSW5ObXpmajU1OS9obEtwUkVCQUFCWXVYTmlpaHVhZlRiVmFiWHplL1BQWU5ONjJiZHV3ZXZWcUhEOStISFYxZFMzYVpHVmxZZmZ1M1RoLy9qeEtTMHNoRm9zUkhoNk9CUXNXWU15WU1hMXF6TWpJd05hdFc1R1Nrb0tLaWdxNHVMaGcyTEJoZVAzMTE4MnV5NVNtV24vNjZhZE9YWS8yeHUyb25zNitUKzFkVjNPdVZmUDVOMjNhaE5UVVZLalZhZ1FFQkdEaXhJbFlzR0JCbS9lS0pTSWlJaUxxN1JoV1VhK3k2K3J2WEZGRk56eTVwaEs3cnY2T2hhSGo3RjBLM2NTMmI5K09kZXZXdFRoMjVjb1ZiTml3QVpjdVhjSTc3N3hqcDhwNnB1M2J0K09MTDc2QVhxODNIcXVzckVSQ1FnSVNFaEl3ZGVwVXZQTEtLeEFJQkMzNkdRd0dyRnExQ252MzdtMXh2S2lvQ0pzM2IwWlNVaEtpb3FJNlZWTlNVaElBd01YRkJTTkdqTENvNytqUm94RWZIdyt0Vm90TGx5NjEyZi9ubjMvR3lwVXJZVEFZak1jS0N3dnh3dzgvNE9qUm8vam9vNC9RcDArZlR0Vi9QWVBCZ0E4KytBQ0hEeDl1Y2J5d3NCQWJOMjVFY25JeUlpSWkydXkvWmNzV3JGKy92dFh4c3JJeS9QcnJyL2p0dDkvd3hodHZZT3pZc1ZhcDkzbzdkKzdFdW5Ycm9OVnFXeHlYeStVNGV2UW9qaDQ5aXR0dnZ4M1BQLzk4dTZzOUxQM1pySzJ0eFp0dnZvbms1T1FXeDZ1cnE1R1dsZ2FGUXNHd3lnSkhqeDRGQU54OTk5MFc5OTIxYXhmV3JsMExnVUNBdUxnNGpCNDlHbVZsWlVoTVRFUkNRZ0x1di85K1BQYllZeWI3ZnZUUlI3aHc0UUpHakJpQmtwSVNKQ1ltWXNXS0ZYQnhjVEdHSjdObXpRSUE3TjY5RzJLeEdETm56bXl6bGs4KytRUVhMbHpBcEVtVFVGSlMwdUxjcTYrK0NyVmFqY0dEQnlNMk5oWktwUkpuejU3RjY2Ky9qdmZlZXcralJvMHl0dDIvZjcveGQ4Q3dZY1BRcDA4ZnlPVnluRHg1MHRqR2tyck1aYzcxYUV0SDlYVGxmV3J2dXBwenJZREczNnYvL3ZlL0laRklNSHIwYURnN095TXRMUTNmZmZjZGtwS1M4T0dISDNLYld5SWlJaUs2SWZHL2NxbFhPVnVXWmU4U2lMckYyYklzaGxVMnBOZnIyL3hqTUJqYVBkL1VCbWo4OHJ5emozdXkxTlJVWEw1OEdaTW5UOGJNbVRQaDRlR0I5UFIwckYrLzNuZy9veE1uVHVCUGYvcVRzYy9YWDM4Tm9ERVErUG5ubjFzYzZ3NzJuUC9Rb1VQRzhDQTJOaFp6NTg1RllHQWdsRW9sZnZycEp4dzdkZ3p4OGZIbzE2OGY3ci8vL2haOXQyelpZZ3lxd3NQRHNYRGhRb1NHaHFLeXNoTDc5Ky9Ib1VPSGtKZVgxNm02Y25OekFRQURCdzVzRlpKMXBIbm9jK1hLRlpOaFZXWm1KbmJzMklFQkF3Wmcvdno1Q0E0T2hrcWx3cjU5KzNEa3lCR1VsWlhoblhmZXdkcTFhNjN5eGVxMzMzNXJES29pSWlKdy8vMzNJeXdzREpXVmxkaTNieC9pNCtPUms1UFRadi9Dd2tLSXhXSk1uRGdSWThhTVFaOCtmU0FXaTNIdTNEbDg5ZFZYcUsrdng4Y2ZmNHhObXpaQklwRUFzTjduNnNDQkExaTdkaTBBd00vUEQvZmZmeitpbzZNaEVvbVFtNXVMSDM3NEFabVptZGkvZnorY25Kenc5Tk5QbXh5bk16K2I2OWV2TndaVnMyYk53clJwMCtEczdJeXlzaklrSnljak1USFI0dGR6TTh2S2F2eHYwVUdEQmxuVTc5S2xTMWk3ZGkxY1hGeXdmUG55RmlGMFlXRWhYbnp4Ulh6Ly9mZUlpNHRyOWZPbVZxdFJYRnlNOWV2WEcxZlZiTml3QVpzM2I4YU9IVHVNNGN5enp6NEw0SDhoVE5QejYyazBHdVRuNStQTEw3ODBlUStwMmJObjQ1NTc3b0dycTZ2eDJKNDllN0JxMVNwczM3N2RHRmJsNU9SZzFhcFZjSFIweEx2dnZvc2hRNFlZMnpjUGFzeXR5MXptWG8rMnRGZFBWOTZuOXE2cnVkY3FLeXNMcTFhdFFtQmdJRDc0NEFQNCtma0JhUHp2aHc4Ly9CQUhEeDdFN3QyN01XZk9IRXN1R1JFUkVSRlJyOEN3aW5xVllyWEszaVVRZFl1Yi9iT3UxK3ZSME5DQWhvWUdhTFhhRm8rMVdpMTBPaDEwT3AzRmozVTZYWXVWTC9iazZlbHA3eExhbEo2ZWp2dnV1dzlQUHZtazhWaFlXQmlDZzRQeC9QUFBBd0FPSHo3YzRndnhvS0FnQUkzM2FibitXSGV3MS95VmxaVllzMllOQU9DMjIyN0RpeSsrYUF5R1FrSkNFQnNiaStYTGx5TStQaDVidG16QjdObXpqVit1S2hRS2ZQdnR0d0NBbUpnWWZQREJCM0J3K04vMm4wT0hEa1dmUG4zdzFWZGZkYW8yaFVJQkFQRDE5Ylc0Yi9QUHAwcGwrdmZSK2ZQbk1XYk1HTHoxMWxzdFZnTEZ4c2JDMWRVVnUzZnZSazVPRG80ZE80WXBVNlpZWEVOemNya2NtemR2QnRCNHJWYXNXR0VNbElER2F4VVFFSUNOR3plMk9VWjBkRFFXTEZqUTZuUFJyMTgvaUVRaWZQcnBwMUNwVkVoTVRNVG8wYU1CV09kenBWS3BzSHIxYXVOY0gzMzBVWXNRb0gvLy9wZzRjU0wrK2M5L0lpRWhBVHQyN01ETW1UTk4zdStvTXorYnYvNzZLd0JnM0xoeExiNlVEd2tKUVZ4Y0hCWXRXbVRSNjJuUHlaTW5jZXJVS2F1TlowdGp4NDd0TU5Rd3BiS3lFaEtKQkU1T1RoYjEyNzU5T3d3R0F4NS8vUEZXcXlXRGdvS3daTWtTZlBEQkI5aTdkNi9KY1BpcHA1NXFzZjNickZtenNIbnpabU40WmdtRHdZQkhIbm5FWkZBRkFBODk5RkNyWTVNblQ4YXFWYXVNSVhqVGE5SnF0WGppaVNkYWhDOEE0Ty92YjNGZGxyRG05V2l1Sys5VGU5ZlYzR3UxZGV0VzZIUTZ2UERDQzhhZ0NtaThuK0NmLy94bkhEeDRFTWVPSFdOWVJVUkVSRVEzSklaVjFLdW9kUTMyTG9Hb1cvVDJ6N3JCWUVCRFF3TTBHZzNxNit0Yi9MTXBlR3IrcDNrZzFkRFFZSGFnSkJRS0lSS0pJQktKSUJhTFd6eVdTcVd0am90RUlnaUZRcE4vQkFKQm0rZXVQeThRQ0l5QlJHY2ZYNytWV1UvaTV1YUdKVXVXdERvZUV4T0QvdjM3SXljbkJ4a1pHWGFvck9mWnUzY3ZhbXRyNGU3dWptZWZmZGJrQ3FiNTgrY2pQajRlMWRYVnVIRGhnbkZWd3Y3OSs5SFEwUGl6dm5UcDBoWkJWWk9GQ3hmaXdJRURLQ29xc3JnMnRWb05BQlovcVg1OUg1MU9aN0tOVkNyRml5KythSExMdWtjZmZSUUhEeDZFV3EyMlNsaDE0TUFCNC9aNVM1Y3ViUkZVTlZtMGFCRU9IejdjYXV1dEpuZmNjVWViNDArWU1BR2Zmdm9wZ01ZVkVFMWhsVFhzMmJNSEdvMEdBUER5eXkrM0NLcWFpTVZpTEZ1MkRJc1dMWUxCWU1EZXZYdngxNy8rdFZXN3p2eHMxdGJXQW9ESmVadm10cGJnNEdDcmpXVnJuYTNWMGRFUnRiVzEwT2wwN1c3WGVMM1UxRlFBd1BqeDQwMmVid28rVFAxdUZZdkZyYmE0OVBIeGdWZ3NSazFOamRrMU5CRUlCQmc2ZEdpN2JiS3pzM0h4NGtWY3ZYb1ZSVVZGeHQ5QlRiOVhnTWJBR21nTXNycVR0YTlIYzExNW45cTdydVplcS9QbnowTWdFT0RYWDM4MUJzM1hLeWdvYUhjTUlpSWlJcUxlaW1FVkVSRjFTSy9YUTZQUlFLMVdHLzlvTkJxVFlWUjlmVDNxNit2YkhFc2dFRUFzRmtNaWtSai9PRG82d3RYVjFmajgrdlBOanpjUG40UkNZVGRlaFp0SFhGeWN5ZUFFYU54K0xTY25CeFVWRmQxY1ZjLzArKysvQTJoYzJWTldWbWF5VGZNdnRITnpjNDFoVmRNOXBmcjM3NDkrL2ZxWjdDc1VDaEViRzl1cHNFb2tFa0dyMWFLdXJzN2l2czIva0c1cjlVVnNiQ3c4UER4TW5wUEpaQmcyYkJqT25EblQ1WlVPQUl6YjJJV0ZoYlY1clVRaUVlTGk0ckIvLzM2eng2MnRyVVZCUVFHdVhyMXFQTmJWTDd1dmw1Q1FBS0R4Zlk2TWpHeXpuYisvUHdZT0hJaExseTdod29VTEp0dDA1bWN6S2lvS2FXbHBPSExrQ0lZUEgyN1RZQ0U0T0xoWEJWYWQ0ZS92ajl6Y1hPVGs1TFQ3Zmw2dmFVV1dpNHVMeWZQdTd1NEFUSC8reEdLeHlTQmNMQmEzdWdlYU9Sd2NITnI4SEtsVUtyenp6anRJU1VtQlZDcEZTRWdJQWdJQ01ITGtTT1RsNWJYWXlsYXBWRUlpa1Jocjd5N1d2aDdOZGVWOWF1KzZtbnV0S2lvcVlEQVlzSHYzN2piYk5JWGZSRVJFUkVRM0dvWlZSRVEzTWExV2k5cmFXdFRWMWJVSW9wb0hVazMvTkVVc0ZodS9uSkZLcFpESlpNYkh6WTgzZjJ4cVJRUjF2L2J1WWVUdDdkM211YWJWR2UwRmtqZVQvUHg4QU1EeDQ4ZHgvUGp4RHR0WFZWVVpIMSs1Y2dVQVdxMFF1Rjd6TGVnczRlbnBDYmxjRHFWU2FYSGY1b0ZIVzUrSHdNREFkc2RvMnRxcXJXMEVMV0h1dFdyckMrWW11Ym01aUkrUHg4V0xGM0hseWhXVG9XdGJLOGs2NjQ4Ly9nRFFjZTFBWXhoMzZkSWxsSmFXbWp6Zm1aL054eDkvSEsrODhnbzBHZzNlZSs4OWJOcTBDZmZjY3crbVRwM2FxVlYzTjd2aHc0Y2JQMGVXaEZWT1RrNm9xcXBDWFYyZHlldGVXVmtKQU4wUy9MVDMrMy9WcWxWSVNVbkJva1dMc0hEaFF1Ty9zL1Y2UGJadjM5NmlyWU9EQTJwcmE2SFJhRnBzeWRlYmRlVjlhdSs2bW51dFpESVphbXBxc0gvL2ZvdnZOVWhFUkVSRTFOc3hyQ0lpdWtIcDlYclUxZFVadzZqYTJ0cFdmNXEySUd0T0pCTEIwZEVSam82T2NIRnhnWStQai9GNTh6OU4yK3lSZlVra0VqUTBOQmkzK3VwSTB5cWI5cjZrYm0vRkdyODhhOG5TVlRqTi85Wi9kWFUxZ0k0RGxzNEtEZzZHWEM3SDVjdVhMZTZibVpscGZOeldTcWFPdG85citoeFpJL3hwQ3ZuYTJzck9ISjk5OWhsKy9QRkg0OG9RcVZTS3NMQXdCQVVGSVNnb3FOVVg4ZFppeWZ2Y3RJcXRyZFZ3bmZuWmpJbUp3Wm8xYS9EcHA1OGlNVEVSZVhsNVdMVnFGZGF2WDQ4RkN4Wmc3dHk1L0YxdWdYdnV1UWM3ZCs3RXJsMjdNR25TSkF3Y09OQ3NmdEhSMFRoNzlpeE9uVHBsY2x2TXhNUkVBR2gxUDZQT2FyNEN5aEsvLy80N3hHSXhIbnJvb1JhZnQ1eWNuRlp0bzZLaWtKeWNqRE5uem1EQ2hBazJyYXU3Mk9wOU12ZGFSVVJFSUNrcENhbXBxVmI3TEJBUkVSRVI5UllNcTRpSWVqRzFXbzNxNm1yVTFOU2d1cnJhK0xncG9McWVnNE1EWkRJWm5KMmQ0ZXZyQzVsTUJpY25KK01mUjBkSHE5Ni9oR3pQdzhNRGNybmM3RzNpNUhJNWdQWlhhSFNIOXI2dzdPbGZaallubFVwUlcxdUxXYk5tNGRsbm43V29iOU0yZlIydFVqTVZLcHRqMkxCaFNFeE1oRXFsUWxwYUdtSmlZc3p1ZS9ic1dRQ05BWXNscTBlYWExcTExSldBcVVsVEVOUFJ0V2pyL0o0OWUvREREejhBYUx4MzFYMzMzWWVRa0pBV0FZK3R3aXBIUjBmVTFOU1l0UjFqMC9hTDFnNHd3OExDOFA3Nzd5TXpNeE43OXV3eDNrUHR5eSsvUkZwYUd0NSsrMjBHMFdZS0RBekVZNDg5aG5YcjF1R1ZWMTdCYzg4OWh5bFRwclM2Zm5LNUhBcUZBdEhSMFFDQU9YUG00T3pacy9qc3M4OFFGaGFHL3YzN0c5c1dGUlZoL2ZyMUVJdkZ1TysrKzdwY281T1RFK3JxNmxCUlVXSHhTaTJKUkFLTlJvUGMzRnlFaDRjRGFOd3VjKzNhdGEzYTNuWFhYVWhPVHNabm4zMkcvdjM3bzIvZnZzWnplWGw1Q0FzTHMxcGQzY1ZXNzVPNTEycm16SmxJU2tyQ0o1OThndmZlZXcrK3ZyN0dkZ2FEQVdmUG5rVjRlRGg4Zkh5NjlrS0ppSWlJaUhvZ2ZpTkpSTlNER1F3RzFOYldvcXFxcWxVZ1ZWMWQzV0xGZ2tBZ2dFd21nNHVMQ3dJQ0FpQ1R5WXhoVk5Oai91MzVHMDlvYUNqa2NqblMwOU03M0Y1SXE5VWlQVDBkZ0hsYmt0bUNnNE1ENnV2cmphdE5UT25NdG5YMjR1Zm5oN3k4dkU3ZFU4ckR3d01sSlNYR2JlTGEwcG14QVdEeTVNbjQ2cXV2WURBWXNHM2JOclBES3FWU2lWOS8vUlVBTUduU3BEWi9ielJ0aDlXV3B0VlpvYUdoRmxSdFdsTW8yL3plVXFhMGRhMSsrdWtuQUkycmpGNTQ0WVZXNTl2N1BIWlZRRUFBc3JPemtaMmQzV0hidkx3OEFHanhSYlkxUlVaR1l0bXlaWGo0NFlleFlzVUtuRHQzRHFkT25jS1pNMmN3WnN3WW04eDVJNW83ZHk0QTRNc3Z2OFR5NWN2eHhSZGZJQ1ltQm01dWJxaXJxME4rZmo2eXM3UHgwRU1QR2NPcUVTTkc0TTkvL2pPKytlWWJQUDMwMDRpTGk0Ty92eitVU2lVU0VoS2cwK253d2dzdnRBcDRPbVBRb0VGSVNFakFxNisrQ2o4L1A3ejk5dHRtOTUweVpRcDI3OTZOcFV1WFl1ellzWkJJSkRoMzdoeEdqaHlKMU5UVUZtMG5UcHlJeE1SRTdOdTNENDgvL2poR2pod0piMjl2RkJRVTRQejU4emg0OEtEVjZ1b3V0bnFmekwxV2t5Wk53dG16WjNIbzBDRXNYcndZY1hGeDhQWDFSVTFORFM1ZXZJaVNraEo4OGNVWERLdUlpSWlJNkliRXNJcUlxSWM2ZE9nUXFxcXFXZ1JTSXBFSUxpNHVjSFoyaHIrL3YvR3hpNHNMWkRKWnUxdEUwWTFwK1BEaE9IZnVIT3JxNnJCdjN6N2NlKys5YmJiOTVaZGZqQUhEeUpFanU2dkVGcnk4dkZCY1hJeXNyQ3lUNTdWYUxaS1RrN3U1cXM2TGlZbEJYbDRlTGx5NFlQRnFnYWlvS0pTVWxDQXRMUTNsNWVYdzlQUnMxVWFsVW5YNmVnUUdCbUxLbENtSWo0L0hiNy85aG1QSGpuVzR4UU1YUndBQUlBQkpSRUZVVlpmQllNREtsU3VoMFdnZ2tVZ3dmLzc4TnRzbUpTVkJwOU9aRExNdVg3NXNESmFHRFJ2V3FmcWJpNHFLZ2x3dVIycHFLcFJLSmJ5OHZGcTFhZTlhTmQzektpb3F5dVQ1cEtTa2R1ZHZ2bXBHcjlkYjlMczJMaTRPMmRuWnlNaklNTG5hcEVsSlNZa3hUTGIxejZlWGx4ZGVmZlZWWStoeTZkSWxobFVXbWp0M0xtNjk5VmJzMnJVTGlZbUpPSGZ1SE5ScU5aeWNuQkFVRklUWnMyZTMya1p1MGFKRkdEUm9FSDc4OFVkY3VuUUpTVWxKY0hkM3g3aHg0ekJ2M3J4T3IySzgzalBQUElQMzNuc1B1Ym01RnQ5ZjhLbW5ub0t6c3pNT0h6Nk1FeWRPd052Ykc3Tm16Y0xDaFF0eDZOQ2hWdTJYTFZ1R0lVT0dZTStlUFVoT1RvWldxMFZnWUNBZWZQQkJxOWJWbld6MVBwbDdyVjUrK1dYRXhzWmkzNzU5U0VsSmdVYWpnWnViR3lJakkvSFlZNDlaNVM4QUVCRVJFUkgxUkF5cmlJaDZLRWRIUi9qNStjSFYxUld1cnE1d2NYRnA5ejVEZEhPYU5tMGF2djc2YTJnMEdxeGZ2eDU5K3ZUQkxiZmMwcXJkeFlzWDhlbW5ud0lBUEQwOU1YSGl4TzR1RlVCaldGQmNYSXpzN0d5a3BLUzB1aWZIcGsyYlVGNWVicGZhT3VPMjIyN0QzcjE3b2RGbzhQSEhIK1AxMTE4M3VaV21VcWxFVGs1T2l4Qml3b1FKT0g3OE9MUmFMZGFzV1lOLy92T2ZyVUtSZi8vNzMxMzZVdmVKSjU1QVltSWl5c3ZMOGNFSEh4am5OVVdqMGVDVFR6N0I2ZE9uQVFDUFBQSUlBZ01EMnh4YkxwZmoyMisveGVMRmkxc2NyNit2eDVvMWF3QTAzdGZxdHR0dTYzVDlUU1pPbklqZmZ2c05XcTBXcTFldnhodHZ2TkhxV3ExY3ViTE5hK1hnNEFDdFZ0dmlYbHhOcXFxcXNINzkrbmJubDhsa3hzY2xKU1h0WHBmcjNYMzMzZmp4eHgraDErdXhZc1VLckZpeG9zVjRRR05JdTNMbFNoZ01Ca2lsVXR4OTk5MW1qOStSek14TWsxK3VONzlXenM3T1ZwdnZaaElVRklTbm5ucktvajRqUm96QWlCRWp6RzV2S2lCcTByUmk4SHA5Ky9iRmYvN3pINHZIQXhwL1pwY3NXWUlsUzVhWTNYZmF0R21ZTm0xYXUrTjJWSmNwcHVicnpQV3daUHdtMW55Zm1qUG5XZ2tFQXN5WU1RTXpac3d3ZTM0aUlpSWlvaHNCd3lvaW9oNXEvUGp4OWk2QmVnRlBUMDg4L1BERCtQenp6NkhSYVBDUGYvd0RJMGFNd1BEaHcrSGg0WUdxcWlxa3BLVGc1TW1UTUJnTUVBZ0VXTHAwYWJ2YkJkclM5T25UY2V6WU1RREFXMis5aFVjZWVRU0RCdzlHYlcwdERoMDZoRDE3OWlBa0pNUzRFcWFuaTQ2T3h0U3BVeEVmSDQrVEowL2ltV2Vld1p3NWN4QVJFUUdoVUlqaTRtTDgvdnZ2T0hqd0lPNjU1NTRXWWRYNDhlTVJIaDZPN094c0hEdDJESys5OWhybXpKa0RQejgvRkJVVllmdjI3Ymh3NFFJR0RoeG9YSEZqS1U5UFQ3ejc3cnQ0NVpWWFVGMWRqWC85NjE4WU1XSUVwaytmam43OStrRWlrVUNwVkNJbEpRWDc5dTB6M3RQc3JydnV3cng1ODlvZDI4WEZCUnMzYmtSeGNUSHV1T01PZUhoNElEOC9INXMyYlRKdWViZGd3WUlXOTF6cHJBa1RKdUQ3Nzc5SGRuWTJUcHc0Z2IvLy9lK1lPM2N1ZkgxOVVWaFlpRzNidGlFMU5iWE5helZzMkRDY09uVUtxYW1wV0w1OE9lNjU1eDQ0T1RraEl5TUQzMzMzSFNRU1Nidno5K3ZYei9qNHl5Ky94SU1QUG9pOHZMeFdLMmRNQ1FvS3d1TEZpN0Zod3daa1pHVGd5U2VmeFB6NTh4RWRIUTJoVUlqYzNGeHMzNzdkR0tROTk5eHpWcjJmenpQUFBJTng0OFpoL1BqeENBME5oVmdzeHRXclY3Rng0MFlBamVIRXJiZmVhclg1aUlpSWlJaUlpRHFEWVJVUkVWRXZOMi9lUE5UVTFHRFRwazB3R0F4SVNFaEFRa0pDcTNaU3FSUkxseTdGdUhIajdGQmxvekZqeGhqRG5jcktTcXhhdGFyRitkbXpaME1zRnZlYXNBcG8zTnFwdXJvYVo4NmNRWFoyTmxhc1dOR3FqVUFnUUVCQVFJdGpJcEVJYjd6eEJsNTY2U1hJNVhLY08zY081ODZkYTlIbThjY2ZSM2w1ZWFmREtxQnhOZHNubjN5Qzk5OS9INWN2WDI3ejh3RTBydWg4OU5GSE1YdjI3QTdIblQ1OU9xNWV2WXI0K0hqRXg4ZTNPajlseWhRc1dyU28wM1UzZC8yMU12VWFubnp5U1NnVUNwUFg2dEZISDhXRkN4ZFFVMVBUcWw0M056ZDg5TkZIZVB6eHg5dWNmOVNvVWZEejgwTnBhU21PSFR0bURGek5DYXVBeHRDdXBxWUdXN2R1UlZGUlVhdlBmZE5yL010Zi9tTDExUlI2dlI3SGp4L0g4ZVBIVzUwVGk4VjQvdm5uYlhhUExDSWlJaUlpSWlKek1hd2lJaUs2QVN4ZXZCZ1RKa3pBVHovOWhQUG56Nk8wdEJUMTlmV1F5V1FJRGc3R3lKRWpjZWVkZC9hSW03TC83VzkvUTNSME5BNGNPSUFyVjY1QXI5Y2pMQ3dNczJmUHhvd1pNN0J1M1RwN2wyZ1JxVlNLZi8zclh6aDI3QmdPSGp5SWpJd01WRlZWUVNxVnd0L2ZIME9HRE1IdHQ5OXVjaXUyb0tBZ3JGdTNEcHMyYmNMSmt5ZFJXbG9LcVZTS2dRTUhZdDY4ZVJneFlvUlZya2R3Y0RCV3IxNk5NMmZPNE1pUkkwaFBUNGRjTG9kT3A0T3JxeXZDd3NJd2F0UW8zSDc3N1dhdjZoR0pSSGpublhld2JkczJIRHg0RUlXRmhYQjBkRVJVVkJUdXV1c3VxMjgxMlhTdE5tL2VqTjkrK3cybHBhVndkSFJFZEhRMDVzK2ZqOWpZV0t4ZXZSb0FXcTJVQ2cwTnhYLys4eDk4ODgwM1NFcEtna3FsZ3J1N08wYU5Hb1dISDM0WWZuNSs3Yzd0NE9DQTVjdVhZKzNhdFVoTlRZWEJZRUIwZExUWnRRc0VBanoyMkdNWVAzNDhkdTNhaFFzWExrQ2hVQmhEekxpNE9OeDc3NzBJRGc2Mi9NSjA0TFhYWHNNdnYveUN6TXhNcUZRcWlNVmkrUG41SVM0dURyTm56N2JKbkVSRVJFUkVSRVNXRWhnTUJvTzlpeUF5MTczSFA3UjNDVVRkWnNmNGwreGRBdG5RNGNPSHpickhCeEdaNysyMzM4YUpFeWZnNit1TFRaczIyYnVjbXdwL3B4RVJFUkVSRVpFcGd1WTNuVzZIME5hRkVCRVJFUkhabXNGZ3dPWExsd0VBSVNFaGRxNkdpSWlJaUlpSWlDekJzSXFJaUlpSWVyMkVoQVRJNVhJQVFGeGNuSjJySVNJaUlpSWlJaUpMTUt3aUlpSWlvaDd2OE9IRGFHdjNhcmxjamxXclZnRm92SWZZOU9uVHU3TTBJaUlpSWlJaUl1b2lzYjBMSUNJaUlpTHF5SW9WSzdCeDQwYk1tREVETVRFeGNIVjFSV1ZsSlpLVGs3Rno1MDVVVjFjREFCWXZYZ3d2THk4N1YwdEVSRVJFUkVSRWxtQllSVVJFUkVROW5rQWd3TldyVjdGaHd3YVQ1NFZDSVJZdFdvUzVjK2QyYzJWRVJFUkVSRVJFMUZVTXE0aUlpSWlveDF1OWVqVU9IanlJbEpRVUZCVVZvYTZ1RG82T2pnZ0lDRUJzYkN6dXZQTk9oSWFHMnJ0TUlpSWlJaUlpSXVvRWhsVkVSRVJFMU9ORlJrWWlNakxTM21VUUVSRVJFUkVSa1EwSTdWMEFFUkVSRVJFUkVSRVJFUkVSM2J3WVZoRVJFUkVSRVJFUkVSRVJFWkhkTUt3aUlpSWlJaUlpSWlJaUlpSWl1MkZZUlVSRVJFUkVSRVJFUkVSRVJIYkRzSXFJaUlpSWlJaUlpSWlJaUlqc2htRVZFUkVSRVJFUkVSRVJFUkVSMlEzREtpSWlJaUlpSWlJaUlpSWlJckliaGxWRVJFUkVSRVJFUkVSRVJFUmtOd3lyaUlpSWlJaUlpSWlJaUlpSXlHNFlWaEVSRVJFUkVSRVJFUkVSRVpIZGlPMWRBRkZQNHlweHdsVC93UUFBVlgwTmpwWmV0S2kvbDRNTEp2aEZBd0IwQmozMkZpWkNiekJZdlU1TDNlb1RCUURRR3d3NFhaWnBseHFrUWdrV2hvNHpQdjhxOTZoTjVwR0pIUEIrN0lQSXFpNUJjbmtlZnJYd1BRU0FQazVlZUNweUJ2WVVKdUMwd2o3WGk0aUlpSWlJaUlpSWlPaG13TENLNkRvUDk1dUFxZjVEQUFEL3pUbGljZjhGb2VNd1BhQ3hmM3hKYXFlRHFpRWVJUmp0SFlILzVoeUZ6cUR2MUJqTnZSdzlDd0RRb05kaC9tOHJPejNPWHlOdk16NWVuL01MMUxvR3MvdEtSV0xjMDNlazhibXR3cW9CYm4zUVYrYU52akp2YVBVNmk4T3FRQ2NQckJ6K01DUkNFY0pkL0ZGY3R3bDVOWEtiMUVvM0w1RklCSjFPQjVGSVpPOVNpSWk2aEwvTGlJaUlpSWlJcUt1NERTQlJNd1BjZ2pEbFdsQ2wwRlJoZjlGNWkvb0hPbmxpaW44TUFLQkJyOFgzK1NjN1ZVZTBXeCs4TnVoZTNCazBITzhPWFFCUEIrZE9qV01MMHdLR0dQODRDSHRtM2ozSXZZL3g4ZG15TEl2N0Y5V3A4RXRKS2dEQVVTVEJhekgzd2xrc3RWcDlSQURnNU9TRTZ1cHFlNWRCUk5SbDFkWFZrTWxrOWk2RGlJaUlpSWlJZXJHZStVMHprUjNJeEZJc2pab0p3YlhuKzR1UzRTMTE2YkNmem1CQXFib0NBUEJFeERTSUJJMFo4QW5GWllpRlFnUTZlWmcxZjNGZEJReG9YSVhsTEhhRTRGb2hBOTJDOEhIY24vSCtwVjFJcnl5MDdFWGRwSVo2aEFJQTFMb0dKS3Z5T3pYRytwd2ppSGJ2Z3hDWkQzeWxibmd5WWpvK1N0OWp6VExwSnVmcjY0dkN3a0s0dTd2YnV4UWlvaTRwTEN5RWo0K1B2Y3NnSWlJaUlpS2lYb3hoRmRFMXowWGQwU0pZZWloc1BCNEtHOTlodjdMNmFqeDI1ak5NOGh1RVlkZENFZ0NZN0JlRHlYNHhacy8vMEtuVnFORnFBQURubE5uNDU0WHY4WHJNSExoSlpQQndjTVk3USs3SHA1a0hjYVEwellKWGRmTnhFVHNpMGpVQUFKQllub3NHdmJaVDR6VG90VmliY1FETFl4K0VBTUE0MzRIWVhaQ0F6S29pSzFaTE43UFEwRkNjUG4wYTVlWGw4UFQwdEhjNVJFU2RVbDVlanJLeU1vd2RPOWJlcFJBUkVSRVJFVkV2eHJDS0NJM0IxR2p2aUU3M0QzVHl3RjhpcGxteElpQ3JxaGl2bnQrRU53ZlBnNytqT3lSQ0VaNGJjQWY2T252anU5emp4bFZZTjR2N2drZERaOUJqMTlYZjIzM2xRejFDSWJpMlB1NjBJcVBkTVQwa01vaUViZDlqbzZ5K0dxY1VsekhFUFFUcmM0NUFXVjhOYjZscnUyT1dhYXJhUFUvVVJDd1dZOUNnUVVoTlRjWGd3WU1aV0JGUnIxTmVYbzdVMUZURXhNVHdubFZFUkVSRVJFVFVKUXlyNktZM0wyUU03Z3NlRFFDbzA5WGpqWlN0eUtvcVJwUnJJRjZLdmh2MWVpM2VTdGtHUlJzaGhLTklndmVHTFlTVHlBRUFjS1FrRFo5ay9Bd0E2Q3Z6eHJJQmR5Slk1bzFWR2Z2d20veXlSYlVWMWFudzJ2bk5lR3ZJUEFUTHZBRUE5L1lkaFVSbER0SXFybmIySmZjNjB3S0dHRmU1eFhxRTRkOForNkNxcndFQTdCai9VcHY5WGhoNEYxNFllRmVyNDAycjRkNGVPaDhoTXZPMkxYcCt3RXl6MnQxNy9FT3oyaEVCZ0plWEYySmlZcENXbGdadmIyOEVCUVhCeGNXRlgvb1NVWStsMCtsUVhWMk53c0pDbEpXVklTWW1CbDVlWHZZdWk0aUlpSWlJaUhvNWhsVjAweElBZUNEc1Q1Z2JQQVpBNDdadjc2WHRRRlpWTVFDZ1hxK0ZzMGdLWDZrYjNodTJFRyttYkVWUm5hckZHQ0tCRUM5SHowSS9aejhBd05YYU1ueWVmZGg0dmxhcmdWZ2doRVFvd29zRDc0YW5nelAyRkNSYVZLZXl2aHIvdUxBRmJ3MmVpLzR1L3ZnMDg2QXhxSEtUT09HOVlRc3RHazhzRkdITnlDVm10WDNtM0FhTHhyYUZrVjdoZUNwaWh2RjVrTXdURWdHL3lLY2JoNWVYRjhhTUdZUDgvSHlrcDZlanRyWVdPcDNPM21VUkVaa2tFb2tnazhuZzQrT0RNV1BHUUN6bS8wNFFFUkVSRVJGUjEvSC9MdW1tSkJWSzhQeUFtUmpqRXdtZ01aajY0Tkp1cEZiOFlXeVRWeVBIOGt1NzhPYmd1ZkNWdXVITndmT3dOT0VyYVBRTnhqYU9JZ25xZFkzM1JLcldxckg4NGk2b2RmODdyNnl2eG1zWE51UE53WE1SNlJxSVIvdFBRVzUxcWNXcm9xb2E2dkI2eWxhTThnckhyNlVYamNlRkFpSDZPRm4ydDVrRmdNVjk3R1drVnpqK0ZqMExRa0hqdG43SyttcThjV0VyNUpwS1k1dE4rU2VNandNY1BUREZmekFBNElROEhWZHFGU2JIcmRYV0F3RDJGaVRDM1VGbXEvS0p6Q1lXaXhFZUhvN3c4SEI3bDBKRVJFUkVSRVJFUk5UdEdGYlJUVWtxRXNQWDBRMEFVTmxRaS85TDI0R01xaUs0U1p4YXRNdXZrV05UM2duY0ZqZ01hek1QUUNvU1F5cHErV1B6YWRaQjVOYVU0a3FOQWxYYXVsWmpBTURLeTN2eFN2UnNIQ3ErZ0Q5cXkrQW9rclFJdGN4UnE5VzBDS3B1ZEdOOEl2SFN3THNoRWdnQkFCVU50WGdqWlN1SzFTMVh0MjI3Y3RyNGVFSG9yUUFBQTRELzVoeUZzcjY2M1RrT0ZsOW9kY3hOSWtObFEyMmJmY1FDRWJRR3Jub2hJaUlpSWlJaUlpSWlzaGFHVlhSVHFteW93eHNwVy9Ga3hIUnN6RHVPRW5VRkFPRHJNWDl0czg4N1ErWjNlZDdId3FmZ3NmQXBPRnljZ3JXWkI5cHM1Ky9vamxKMUpRd3d0RHVlcXI3RzdIc2tOZDNicVVHdncvemZWcHBmdEIxTThodUVaNkp1TndaVnl2cHF2SjJ5SFFXMXluYjczZUlkQVFESXJDcUNzcjRhQTkyQ0VIUnRGZGt2SmFrZHp1c3JkY09xRVl0eHVEZ0ZHL05PdEZoRkJ3QStVbGU4T1hndTloZWR4OTVDeTdaekpDSWlJaUlpSWlJaUlpTFRHRmJSVGF0V3E4SEg2WHZzWFVZci9vN3UrQ0QyUWVUWEtMRHk4bDZVMTlmWXU2UnV0VEIwSE9hSGpEVStMNm9yeDF1cDIxRjZMVkJzaTYvVXpYanZzTk9LVEFEQVZQOGhtQll3QklCNVlkVVRFZFBnSkhMQTNYMUd3RmtzeGVxTS9jWnpyaEluTEIvMkFMeWxybmdzZkFxRUFnRitLa2l3K1BVUkVSRVJFUkVSRVJFUlVVc01xNGhNT0ZCMEhwOWxIYkw2dUUycm05b2lFWXJ3ajVnNWNKUElNTVFqQkIvSC9Sa2ZwdTlCV3JON2FmVWt5NGM5Q0QzMEhiYUxMMDdGanF0bjIyMGpFWXJ4Yk5UdEdPODcwSGdzcDdvRTc2VCtnSXAydHVWcjByU3FDZ0JPbDJWMjJQNTZFL3lpTWNLclB3Q2dUbGVQTGZrblc1eXZhcWpETHlWcG1CY3lCZ0N3cFA5a0NDREE3b0p6RnM5RlJFUkVSRVJFUkVSRVJQL0RzSXFvQjJuUTY3RGo2bGs4RlRFREVxRUlIZzdPZUh2SVBIeWQrMnVQWE1VVDZPUmhWanQzaWF6ZDg3NVNON3dVZlRlaVhBT054NUxMODdEaTBtN1U2dXJObW1QMHRiRHFTbzBDUlhYbFp2VnA0dTNnZ3IrRVR6TSsvMi9PRWNnMWxhM2FiY28vQVlsUWhObDlSd0VBSHVrL0NRQVlXQkVSRVJFUkVSRVJFUkYxQWNNcUloT21CZ3h1c2NLbk94MHBTVU54blFxdkRwb05ONGtUUkFJaGx2U2ZqSDR1ZnZnMDh5QWE5RHE3MUdVcm83ekM4ZHlBTytBaWRqUWUyMU9RaVAvbUhvSGUwUDQ5dTVxNFMyU0ljUThHQUp3cXk3Qm9mZ0VFZUc3QVREaUxwUUNBczJWWk9GU2MwbWI3cjNOL2hVUW93cDFCd3dFMEJsWTFXZzNpUzlydVEwUkVSRVJFUkVSRVJFUnRZMWhGWklKWUlJSllMTExiL0pjcUMvRHErWTE0UFdhdWNmWFNaTDhZOUhIeXdwc3BXNkhXTmRpdHR1WWVQcjBXbFExMW5lNi91Tjhrek9vN0VvSnJ6N1VHSFQ3TFBHeHg4RFBXSndwQ1FlTW9KK1dXaFZYM2g0N0ZVSThRQUVCNWZRM1daQjdvc00rWDJiL0FRU2pHOUlDaEFJQ25JMmVnU2x1SHMyVlpGczFOUkVSRVJFUkVSRVJFUkF5cmlFeXkxejJybWl1cVUrSFY4NXZ3ajVoN2pkdmo1VlNYOUppZ3locnU2VHZTK0ZoWlg0MFZsMzVDZW1XQnhlUGM2aE1GQUNpb1ZlSktyY0xzZm5HZS9UQS9aQ3dBd0FBRFZsN2VpeW96dzdmUHNnN0IwOEVaSTczQ0lSUUk4TkxBdS9CMjZuYWtWVnkxdUg0aUlpSWlJaUlpSWlLaW01blEzZ1VRVWRzcUcycnhac3BXSkpibjRuZGxOcjdJanJkM1NUYVJvTXpCc3NTdk94VlVlVFRiQXZDa3d2eFZWY0V5Yjd3VWZUY0UxOVoxYmNrL2lSVFZsUmJiRVpyaUtKTGdiOUd6Y0t2UEFLek5PSURzNmhJQWdFUW94cklCZDBJaXROK0tQQ0lpSWlJaUlpSWlJcUxlaUN1cmlIbzR0YTRCNzZYdGdFZ2diSEVQSjB0V2FUVW5FWW9zNm51czlCSldYdDdicWJrNm9qUG84VjNlY2V5Nitqdk11enRWYTZOOUlvMWJBRlkwMUdLWVI2anhuSmZVeGZpNCtYRUFpSGJ2QTVuSUFVQmpXSlphOFFkZXU3YUs3ZEV6bjBGbjBKdWNiNlJYT01iNlJHR3NUeFRPbEdYaDNkUWY4SDdzZzVDS0pQaC9GM2ZlY1BjVUl5SWlJaUlpSWlJaUlySTFobFZFSnR3V09BeTNCUTZ6ZHhsR09vTyt6ZkNrTi92NytjM0lyQ3JxMGhnK1VsZmo0OGZDcDdUWjdxMGg4MW84di9mNGgxQm9xbkIzMEFoOGZIa3Zub3lZamxGZTRRQWF0d2M4cDh3Mk9jN1lhMXNPQXNCSnhXV29HbXJ4VHVvUDBFT1BvanBWVjE0S0VSRVJFUkVSRVJFUjBVMkpZUldSQ1ZxRER2VTZyZFhIbFltbFZodXJvRTVwVnJzK1RsN0d4L1Y2TGVTYVNvdm1VZFpYVzlUZUVsME5xcnJxY0hFS2pwU2tRV2ZRNDBoSkdzYjdEZ1FBM0JZNDFHUlk1U0dSNFJidnhrQkxyV3ZBMmJJc0FPYS9GMFJFUkVSRVJFUkVSRVRVR3NNcUloUGlpMVB4V2RZaHE0L2IyYTM3SWwwRGtWTmQwbUoxMVRQbk5uVFliNkxmSUR3L1lLYngrWmZaOFRoVW5OS3BHbnFxWFZmUDRaZVNWSlBuSGdvYmoxdDlCZ0FBbmo3M3BjazJUZGYwdkNvUHl2cHFlRG00WUlSWE9JSmwzdmlqdHF4RjIya0JReUVXTk42VDZyZzhIV3BkZzdWZUJoRVJFUkVSRVJFUkVkRk5pMkVWVVE4bkVnangxdUM1ME9pMU9GQjBIcnNMenFGT1Y5OWhQeWVSQXhiM20yaDhubGJ4Qnc3ZllFRVZBRlJyMWFqV3FrMmVxOVgrN3pwMXRFV2YzbURBM3NJa0xBb2JEd0dBZVNGajhYSDZIdU41UjVFRWQvVVpibnkrcHlDaGE0VVRFUkVSRVJFUkVSRVJFUUNHVlVRbTlhUjdWZzMxQ0lGTUxJVU1VdHdYZkF0MkY1d3pxOStDMEZ2aDRlQU1BR2pRNi9DZnpJTXcyTExRRzhDQm9tVE1EUjROSjVFRHh2c094TjdDUkZ5dUxBUUEzQlUwQXU0U0dRQWd1VHdQVjJvVjlpeVZpSWlJaUlpSWlJaUk2SVlodEhjQlJOUyswZDZSeHNkSjVmbG1yYW9La2ZuZ3pxRC9yUUxha3Y4YkN1dktUYllkNEJiVTlTSzdnVWdneEFTL2FFaUZFcHZOVWFQVjRLZG1LNmIrRWo0TklvRVEzbEpYM0J0OEN3REFBR0JqL2dtYjFVQkVSRVJFUkVSRVJFUjBzK0hLS2lJVGpwU2s0YXZjbzFZZjkrc3hmN1dvdlFEQUxkNFJ4dWNuRlpjNzdDTVNDUEhzZ05zaEVqUm0wWmNyQzdHejRQZFc3ZndkM2ZGMDVHMFk0aEdDTjFPMklrVjF4YUxhdXB1SFJJWmxBKzZFT3FJQmllVzUrRFR6WUp2Yi83V2xLWGp5azdyQlcrcUtYMHN2dG1xejQrcFpUQThZQ2s4SFovUjM4Y05EWWVNUkxQT0dUT1FBQVBoTm5vNnNxbUtydkNZaUlpSWlJaUlpSWlJaVlsaEYxTUtSa2pRQVFFckZGVlEyMUFFQS9qUHlNUVE2ZVVCdk1PQytFeDlaTk43V2Njc0FBQVYxU2l4TC9ObzRmbnBsZ1ZuOUI3cjFnZWUxcmZ5MEJoMStWMlozMk9lKzROR0ljQWtBQU5UcnRmZ2s0MmZvRGEwM0FKd2VNQlJEUFVJQUFFdWo3c0RTeEs5UW85V1lWWmNsUm5xRkk2ZTZCTXI2Nmk2TjQzWnRDejVIa1FTMytrUmhiZWFCRnVjRjE5cDRTMTNoSTNXQnQ0TXIrcnY0R2M5L2Vjc1Q4SFJ3Z1ZBZ0FBQ1VhYXBNaGxWcVhRTTI1QnpCaXdQdkFnRE03anZLZUs1V3E4Rlh1YjkyNlhVUUVSRVJFUkVSRVJFUlVVc01xNGlhK1NUajUxYkhISVFpQUkzQmo2VWsxL28yL2RQVStPMjUxV2VBOGZINThuelVkaEFtaFRuN1luN0lXT1B6cjNLT3RybjkzL2RYVG1HTVR5VDZPSG5CVytxS3Y0UlB3OHJMZXkycXJ5MENDRERXSndyelFzWWd6TmtYTHlaOTArV3d5dDFCWm54Y3A2dEhyVmFET005K1dCQjZLN3djWE9EcDRHeGNUV2FLdDlTMXhYTlZRMjJiYlUvSTAzR0xkd1RHK3c1c2NmeUw3SGlVYWFvNitRcUlpSWlJaUlpSWlJaUl5QlNHVlhUVDZpUHpNcXVkaThRUlFPT0tHM1A3WEU4c0VIWFl0NnFoenJpYUMyaGNLVFRHNTMvM3F6cWx5R2kzdjFRb3diSUJkeG9EbTdObFdmaTVLTG5OOWcxNkxkWms3TWQ3d3g2QUFNQUV2MmljVW1UZ2RGbG14eStvRFdLQkNKUDhCK0hldnJjZ3lNblRlTnhCMlBWZk5iN053aWE1cGhKQVl3Z1k1UnBvVnY4akpXbVFheXBScXE2RVFsT0pJcldxM2ZiSjVYa3R3aW9ERE5BYTlKMm9uSWlJaUlpSWlJaUlpSWphdzdDS2JscHJSaXl4cUwySGc4emlQazM4SGQwNzdMdjlqOVBZbUhmQytEektMUWcrMXdJYW5VR1BNMlZaN2ZaL09uSUdRcHg5QUFCbDlkVlljOTAyZWFha1Z4YmlRRkV5YmcrTUJRQThGVGtkRnlzTFVObk9xaU5UWkNJSHpBZ2NocnY3aklDWGcwdXI4MktCeUtMeFRQRjM5REErTHFwckRKcktORldvMXFwUnJGYWh1RTZGWXJVS0plb0tsS2dyVUZ5bnd2Mmh0MktxLzJBQTVxOXFFd0NZRnpJV0MwTEhYWGRjZ0JjSDNvVlFaeDlzenYvTjVOYUtSRVJFUkVSRVJFUkVSR1E1aGxWRVBWVHpWVDFwRlZkUnJWVzMyZmFSL3BNeHdTOGFRR093OWVHbG4xRFZiSlZXZTc3TlBZWmJ2Q1BnNWVBQ040a01md21maWcvVGZ6TFo5dnB0OW55bGJwalRkelNtQnc2RlRPVFE0bHlkcmg1SFM5S3d0eWdKQmJWS2srTUpCUUt6UXg5L1IzZmo0ejlxRlFDQTdPb1NMRHExcHMwK0Jnc0RKVitwRzU2S25JNDR6MzdHWTFsVnhmQ1J1c0xqMnIzRDVnYVB3WERQZnZnMDh4Q3lxb3N0R3ArSWlJaUlpSWlJaUlpSVdtTllSVGV0ZTQ5LzJPNTVrVUNJL3pkc0lTS3ZiVFAzWnNwV1hGQmRzV2lPSGVOZkFnQVUxQ254ekxrTlp2Y1RRSUJ4emU1WGRicU5MUUFkUlJJOEhYbGJpMkRydnpsSGtWNVowTzc0VXFFRWJoSW51RXRrY0pNNElVVjFCUlA5QmdFQXh2a093SEg1SlpNcnVRS2FyVzRDZ0JWeGl5QzRybzFjVTRsOWhVazRXSHloMVQyMnJ0OUdMOURSRXdWMXBvT3M1aVJDRVlaNGhCaWZYNmxSZE5qSEVpS0JFRE9ENHZCQTZKL2dLSklZajU4dXk4VEs5TDF3bDhqd2o1ZzVDTDIyY3EyL2l6OCtpSHNRUjBzdTRvYy96cGoxR29pSWlJaUlpSWlJaUlqSU5JWlZSQ1pJaEdJOEYzVzdNYWpLcWk1R2lvVkJWVmNNOFFnMnJ1UXhBQ2FEbzBBblQ3dzc5UDRXMis0cE5GVVFDUVJZR0RvT01wRVVNckVEWkdJcG5FVlNPSXVsY0pVNHdVM2lCS2xRMG1xODVwNk1tRzV5TmRmY2tERXRuamNQcXE3VUtyRGpqN000TGsrSHJvMTdPOVZwTlZEckdveUIwSkx3eWZnczg1RHhIbFRYRXdtRUNIRHl3Si9ESnNCZElnTUE2QTBHcTcwWElvRVEwd0tHNEw3ZzBmQ1Z1aG1QRzJEQWpxdS80N3ZjNHpEQUFMbW1FbjgvdndtUGhrOHhiaXNvZ0FDVC9XTXd5WDhRVGlzeWNiZzRCZWRWK1cyK2RpSWlJaUlpSWlJaUlpSXlqV0VWVVROaWdRaC84aDJBQmFIampOdk8xV28xV0gxNVA3cnpEa1ZOcTV3QUlMT3FDTXI2NmxadFN0VVZyV3J5a2JyaWtmNlR1enkvaDRNekZ2ZWZoRFVaKzQzSEhJUmlSRjBMNzVxN1VxUEE5MWRPNHBRaW84TnJaQUJ3UVhVRnQzaUhBd0NHZS9iRDU3Zjh4YUxhRXNwem9MTHdubHJYODNkMHgxVC9JWmdTTUJqZTE5MWpxMFJkZ2RVWlB5T3Q0bXFMNDNXNmVxekoySTh6aWt3OEVUbmQyRThBQWNiNlJHR3NUeFFxR21xeDZ2TFBTQ3JQN1ZKOVJQVC8yYnZ6OEtpcnUvLy9yOGxNOXBDRjdBbExXTUlhbG9Ec0xvaUFTQlZ4YVpYV3JSU1hXclZLdjdaZTE3ZTkvZFphNjRZV3VXa1ZqYjFydmQyZ0NzR1ZzS095U0NBUVFnSUpDUWtrWk4vSVJqTEovUDdnbHlsREZpYkx6TEE4SDlmRlpmZ3M1N3cvSndPR2VjMDVCd0FBQUFBQUFGY1N3aXBjOFFiN2hXbW9YNFRpQWdkb1F0QWcrWm84cmVmS0cydjBsN1MxeXF2cjNXWG5PdVBoWnRMVWtHSFczKzh1eld6M3VtWkxpNzRzMks5N1k2N3B0RDJMTERyZFZLL0twanBWTjlXcnFyRk9sVTIxWjc5dXFsTlY2L0dtT2wwWE9rby8vdjluVDkwUUhxZnR4WWV0U3g4MnRwajFTbnFpWGg3L003bTdtVlJqYnREN3gzZG93NmtEWFFyeS9qZDNoK0lDKzdmWjQ4b2VSUTFWK3UrajMzVDV2bk9OQ3hxb1orTiszR2I1d29ibUpuMWVrS3hQVCt4UmZYTmpoL2YvVUg1TUIzL0kwNjM5cnRKdC9TYmJMQnVZVjF0K01FaFlBQUFnQUVsRVFWU3FnNVc1UGFvUEFBQUFBQUFBQUs0MGhGVzQ0c1VIRGRJOTV3VStUUzFtSlJXbTZvUGNiMVY3M3I1TGpqWTVlS2hOa05QZUVvQ3ROcHc2b0xpQS9xcHFxbE5sWTYwcUdtdFYyVlJyRGFTcUd1dFUxVlF2aTUxeDB1b1RPM1YxNkhCRmVnZEpraDRZUEZOTDk3MW5QWCs4dGtRSjJWczBLenhPTHg5ZXA3SjJabnhkU0Y1dHFmN1AvdmUwSVBvcURmV0xrTGZSUTIyU28zTTB0VFNyNUV5MURsV2UwTmVuVXRUWVl1NXluK2M2VUpHckhjWHB1alpzcEtTeklkV1dva1A2NU1RdVZUYlcydFhHbVpZbWZaSzNVOStjT3FENVVmR2FGem4rYkppWHNaNWxBQUVBQUFBQUFBQ2dpd2lyY01YNzlNUnVqUXNjcUZFQi9aUjUrcFIybG1acVcvRmhWZlZ3cVRsSjFyMll5cy9ZSCtyc0s4L1dHMGUrMG96UTRRcjI3S1A4K3ZJT3I2MHhOK2k1UTJ0NlhHZXJwcFptdlhOc3MvNFFkNGUrS3ptaWQ3TzN0TG5tbTFNSHRMRXd0VWVoektuNlNyMlZ0YkVucGZiSTI4YzJLZGpUVHp0TE03V2xPRTExM1F3a3E1cnE5R0h1ZC9yM2lkMEtjUGZSNmFiNlhxNFVBQUFBQUFBQUFDNS9Cb3ZGNHN5dGVJQWV1VzNIcXc1cDE4ZmtxZWFXRnAxcGFYSkkrOTNsWmpDb3hRVi9SQWY3aFN1N3BzanAvY0xXWjlmOEgxZVhBQUFBQUFBQUFBRGRaakFZT2xsWDZ6K1lXUVZJM1o1WjQyaXVDS29rRVZRQkFBQUFBQUFBQUp6R3pkVUZBQUFBQUFBQUFBQUE0TXBGV0FVQUFBQUFBQUFBQUFDWElhd0NBQUFBQUFBQUFBQ0F5eEJXQVFBQUFBQUFBQUFBd0dVSXF3QUFBQUFBQUFBQUFPQXloRlVBQUFBQUFBQUFBQUJ3R2NJcUFBQUFBQUFBQUFBQXVBeGhGUUFBQUFBQUFBQUFBRnlHc0FvQUFBQUFBQUFBQUFBdVExZ0ZBQUFBQUFBQUFBQUFseUdzQWdBQUFBQUFBQUFBZ01zUVZnRUFBQUFBQUFBQUFNQmxDS3NBQUFBQUFBQUFBQURnTW9SVkFBQUFBQUFBQUFBQWNCbkNLZ0FBQUFBQUFBQUFBTGdNWVJVQUFBQUFBQUFBQUFCY2hyQUtBQUFBQUFBQUFBQUFMa05ZQlFBQUFBQUFBQUFBQUpjeHVib0FBQUN1ZEdheldibTV1U29wS1ZGOWZiMmFtNXRkWFJKd3hUTWFqZkwyOWxab2FLZ0dEaHdvazRrZm13RUFBQUFBY0JUKzFRMEFnQXVWbDVmcjhPSERDZzRPMXNpUkkrWG41eWVqMGVqcXNvQXJYbk56czJwcWFsUlFVS0JkdTNacDFLaFI2dHUzcjZ2TEFnQUFBQURnc2tSWUJRQ0FpNVNYbHlzdExVMXhjWEVLQ2dweWRUa0F6bUUwR2hVUUVLQ0FnQUJWVkZUbzBLRkRHajE2TklFVmdFN05tVE5IWGw1ZVdyOSt2VjNIMjdOMDZWTDUrUGpvK2VlZmQxU1pBQUFBd0VXSHNBcVhGQytqdXhxYW0xeGRCdUJ3WGtaM1Y1Y0FCek9ielRwOCtEQkJGWEFKQ0FvS1VseGNuTkxTMGpSMTZ0UXJia25BbHBZV2JkMjZWVnUzYnRYUm8wZFZXVmtwZzhFZ2YzOS94Y1RFNk82NzcxWjhmTHhMYXF1cnE1T1BqNDlMK3U3TXhWb1hMZzNGeGNYeTlmVnQ5eHl2TFFBQUFGeXVycXgvYWVPU0YrRVZxT08xSmE0dUEzQzRDSzlBVjVjQUI4dk56VlZ3Y0RCQkZYQ0pDQW9LVW5Cd3NISnpjelZreUJCWGwrTTB1Ym01K3ZPZi82eWNuQng1ZVhscDlPalJDZ3NMVTB0TGl3b0tDblR3NEVHTkhqM2FKV0hWMDA4L3JheXNMSDMyMldkTzc3c3pGMnRkdUhTc1dyVktibTV1Ylk3ejJnSUFBTURsakxBS2w1VEp3VU1KcTNCRm1CdzgxTlVsd01GS1NrbzBjdVJJVjVjQm9BdWlvcUtVa1pGeHhZUlZ4NDhmMTFOUFBhWGEybG90V3JSSWQ5OTlkNXNaSGJXMXRTb3BjYzNQWmlrcEtmTHk4bkpKMzUyNVdPdkNwYU9qbVZPOHRnQUFBSEE1STZ6Q0plWFdmcE8wcFNoTkpXZXFYVjBLNERDaG52NWEyRytTcTh1QWc5WFgxOHZQejgvVlpRRG9BajgvUDlYVjFibTZES2N3bTgxNjdybm5WRk5UbzZlZmZscHo1ODV0OXpwZlg5OE9seXU3MkRRM044dG9OTHE2akY3UmsyZTVuTVlCQUFBQXdPV0RzQXFYRkIramgzNDE3RWI5djlUVnJpNEZjSmpIaHMyVHQ5SEQxV1hBd1hpekVMajBHSTFHTlRjM3U2ei91cm82N2RtelIxbFpXYXFxcXJMcm5tblRwbW42OU9sZDdtdlRwazA2Y2VLRVpzeVkwV0ZRMVptTWpBeDkrdW1uU2sxTlZXVmxwYnk5dlRWczJEQXRXTENnM1hybXpKa2pMeTh2clYyN1ZoOSsrS0crK3VvcmxaZVhLeUlpUW9zV0xiS3BZYzZjT2Rhdkd4b2FyTDlQU2twcTA5N3ExYXUxWXNVSzdkaXhRL1gxOVRiWFpHVmxLVEV4VVFjT0hGQnhjYkZNSnBPR0RCbWl1KysrVzFPblRtMVQ0OUdqUi9YSko1OG9OVFZWVlZWVjh2UHowN2h4NC9TSFAvekI3cnA2TWphZFBVdEg3TDAzSXlOREgzendnUTRkT3FTR2hnWkZSRVRvdXV1dTA5MTMzeTFQVDg5MjIxeTdkcTArK3VnamZmUE5OeW9wS1ZGMGRMUWVlT0FCWFgzMTFhcXFxbEpDUW9LKy8vNTcxZGJXcWwrL2ZscTBhSkZtelpyVnBrWjd4K09QZi95anZ2MzJXejM1NUpQNjBZOSsxS2FkSjU5OFVtbHBhVnF4WW9WR2pCalJyV2ZyU0ZkZkt6M1ZPc2JyMTYrMy9yN1ZoVjVicnZnK2J0NjhXZXZXcmRPeFk4ZGtNQmpVcjE4L0xWbXlSQk1uVHV6MXNRRUFBTURsaTdBS2w1eHhnUVAxLzhiOFdDdVBmc01NSzF4V1FqMzk5ZGl3ZVJvYk9NRFZwUUFBTGpLWm1abEtTa3BTYzNPeklpTWpOWFRvVUhsNFhQaUREZjM3OSs5V2YxdTNicFVrM1hMTExWMitkOTI2ZFZxNWNxVU1Cb1BpNCtNMVpjb1VsWldWYWQrK2ZVcE9UdFpkZDkybEpVdVd0SHZ2c21YTGRQRGdRVTJjT0ZGRlJVWGF0MitmWG5ubEZmbjUrVm1EaXdVTEZraVNFaE1UWlRLWk5ILysvQTVyZWVPTk4zVHc0RUhObkRsVFJVVkZOdWVlZWVZWk5UUTBLQzR1VHVQSGoxZDVlYm4yN05talAvemhEM3JoaFJjMGFkSi9aamwvL2ZYWGV2MzExMld4V0RSdTNEaEZSMGVycEtSRTMzLy92ZlVhZStycXlkaDA5aXdYMHRtOVgzMzFsZjc2MTcvSzNkMWRVNlpNa2ErdnI5TFMwdlQrKys5ci8vNzlldlhWVjJVeXRmMW40OHN2djZ6TXpFekZ4OGZyeElrVFNrMU4xWFBQUGFkbm4zMVdDUWtKYW1wcTB2VHAwMVZjWEt6azVHVDk1Uzkva1orZm55WlBudHl0OFpnN2Q2NisvZlpiYmQrK3ZVMVlWVlJVcE1PSEQydlFvRUUyUVZWM24rMThYWG10T0lJOXJ5MVhmUjgvK3VnakpTUWt5Ti9mWDlkZWU2MGtLUzB0VFptWm1ZUlZBQUFBNkJMQ0tseVN4Z1VPMUY4blBxQjFKMy9RbnJJc0ZUWlVxcUc1eWRWbEFWM21aWFJYaEZlZ0pnY1AxYTM5SnNtSEdWVUFnUE5rWm1ZcU1URlJ3NFlOMCt6WnMrWHQ3ZTN3UHJPeXNpUkpvMGFONnRKOTZlbnBXcmx5cGZ6OC9QVGlpeTlxMkxCaDFuTUZCUVg2elc5K280OC8vbGp4OGZGdDNzaHVhR2hRWVdHaEVoSVNyTE5BM24zM1hYMzQ0WWY2N0xQUHJHSFY0NDgvTHVrL2I5eTMvdjU4Wjg2Y1VXNXVydDU1NTUxMjkvbFp1SENoYnIzMVZ2WHAwOGQ2N1BQUFA5Znk1Y3UxWnMwYWF3Q1JuWjJ0NWN1WHk4dkxTODgvLzd6R2pCbGp2ZjdjNE9kQ2RmVmtiQzcwTEozcDdONnNyQ3d0WDc1Y2taR1Jldm5sbHhVV0ZpWkpzbGdzZXZYVlY3Vmh3d1lsSmlicTl0dHZ0N212b2FGQjFkWFZXclZxbFRVQVdiVnFsVmF2WHEzbm4zOWV3NGNQMTBzdnZXVDlQdjdyWC8vU2UrKzlwM1hyMWxsRGpxNk94NlJKa3hRUUVLQ1VsQlJWVlZVcElDREFldjJXTFZ0a3NWaDAwMDAzOWZqWjJtUHZhOFZSTHZUYWN1WDNjYzJhTlRJWURIcnp6VGNWR2hwcWJidWlvc0l4Z3dFQUFJRExGbUVWTGxrK1JnOHRHamhEaXdiT2NIVXBWNlNpb2lKdDM3NWRNMmZPdFA3RHRMS3lVa2xKU2JycXFxczBhTkFnRjFmWXZvcUtDaDA1Y2tRblQ1NlV3V0JRVEV5TWhnMGJadlBtQXdBQUY0dTZ1am9sSlNWcDJMQmgzWnJsMUYzVjFkVnlkM2Z2Y2pDMlpzMGFXU3dXUGZqZ2d6YmhneVJGUlVWcDhlTEZldm5sbC9YRkYxKzBPK3ZpbDcvOHBjMXlaUXNXTE5DSEgzNW9EYys2d21LeDZPYy8vM21INGM0OTk5elQ1dGoxMTErdjVjdVhLeWNueCthWnpHYXpIbjc0WVp1Z1NwTEN3OFB0cnFjblkzT2haK2xNWi9kKzhza25hbTV1MXRLbFM2MEJoeVFaREFiZGQ5OTkyckJoZzdadjM5NXVvUFBnZ3cvYXpOUzU5ZFpidFhyMWFwbk5aajN5eUNNMjM4ZTVjK2ZxdmZmZVUzWjJkcmZIdzJReWFkYXNXZnJzczgvMDdiZmYyc3l1MnJ4NXM5emQzWFhERFRmMHlyT2R6OTdYaXF1NDh2dDQ1c3daYTEvbkNnb0s2clhuQXdBQXdKV0JzQXBBdC9qNyswczYrMlpXYTFnVkdCZ29YMTlmNWVmblg3UmhWVkJRa0taT25hcmEybG9kUFhwVU9UazV5czdPVm5SMHRJWVBINjdnNEdCWGx3Z0FnTldlUFh2VTNOeXMyYk5uTzdWZkx5OHYxZFhWZFhsL3ZVT0hEa21TcnJubW1uYlB0NFl3UjQ4ZWJYUE9aREpwNk5DaE5zZENRa0prTXBsVVcxdHJkdzJ0REFhRHhvNGQyK2sxeDQ0ZDArSERoM1h5NUVtZE9uVktwMDZka25SMnhrbXJBd2NPU0RvYlR2UkVUOGJHbm1mcFNHZjNIamh3UUFhRFFkdTJiZE8yYmR2YXZTWS9QNy9OTVpQSnBNR0RCOXNjYXcxSlRDYVRoZzhmYm5PdTlXZkZ1cm82NjdIdWpNZWNPWFAwMldlZjJTd0ZlUHo0Y2VYazVHam16Sm5XbjA5Nzhtd2RzZWUxNGlxdS9EN09talZMWDM3NXBaNTQ0Z245OUtjLzFlelpzN3NWcWdJQUFBQ0VWUUM2eGR2YlcrN3U3cXF1dHQwM0xEbzZXbGxaV1RLYnpYYnRBZUFxdnI2K2lvK1AxNmhSbzNUczJERmxabVlxUHo5ZndjSEJpbzJOVlhSMHROemMzRnhkSmdEZ0NwZVZsYVhJeUVpbkxQMTNydkR3Y09zSE9tSmpZKzIrcjNWR2xwK2ZYN3ZuVzVkdWF5OThNcGxNYldabnRCNDNtODEyMTlES3c4T2p3MzI5S2lzcjlkeHp6eWsxTlZXZW5wNGFNR0NBSWlJaWROVlZWK240OGVPeVdDeldhOHZMeStYdTdtNno3RngzOUdSc09udVdDK25zM3FxcUtsa3NGaVVtSm5aNGYrdk1tWE8xOXpOZTYvZXV2ZTlqNjg5VUxTMHQxbVBkR1kvWTJGakZ4TVRZTEFXNGVmTm1TZEs4ZWZONjVkbk8xNVhYaXF1NDh2djQrT09QS3pRMFZLdFhyOWJ5NWN1VmtKQ2duL3prSjdycnJydjRXUm9BQUFCZGN2Rytrd3pnb3RlblQ1OTJ3NnFqUjQrcXNMQlEvZnIxYzFGbDl2UDA5TlNvVWFNMGZQaHc1ZVRrS0RNelU3dDI3WktucDZjR0RScWt3WU1IeTlmWDE5VmxBZ0N1VUZWVlZXMW1Hem5EaEFrVGxKT1RvMDJiTm5VcHJQTDI5dGJwMDZkVlgxL2Zic0RXK25ORFQ0TWZlN1FYZkxWYXZueTVVbE5UZGUrOTkyclJva1Z5ZDNlWGRQWk4rRFZyMXRoYzYrSGhvYnE2T3AwNWM4Wm1TYlN1NnNuWWRQWXNGOUxadlQ0K1BxcXRyZFhYWDMvZG96NjZvN3ZqTVh2MmJMM3p6anZXcFFDM2J0MnE4UEJ3VFpnd3dlYTYzbnEycnJ4V1hNV1YzMGVUeWFSNzdybEh0OTkrdXpadTNLZ1BQdmhBNzc3N3Jzckt5dlRZWTQ4NXRSWUFBQUJjMnZpb0U0QnU4L2YzYnhOV0JRY0h5OHZMU3lkUG5uUlJWZDFqTkJvMWRPaFF6WnMzVDlkZWU2MUNRME4xNU1nUmZmbmxsOXF4WTRjS0Nnb3Vpay9PQWdDdVBOMmRVZE1UdDk1NnE0eEdvOWF0VzZlTWpBeTc3eHM1Y3FRa2FlZk9uZTJlMzdkdm55UzEyZnVwdTdyNy8rWWZmdmpCK2laN2EvZ2d5V1l2bmxhdCt5bnQzcjI3UjNVNWUyenNNWFRvVUxXMHRGaVg1SE9tN283SDdObXpaVEFZdEgzN2RtVmtaT2pVcVZPNjhjWWIyNFEwdmZWc1hYbXRPRU43cnkxWGZoOWIrZmo0YU1HQ0JWcStmTGtNQm9NMmJOamdzbG9BQUFCd2FTS3NBdEJ0L3Y3K2FtaG9VRk5Uay9XWXdXQlF2Mzc5VkZCUTBLMGxlMXpOWURBb1BEeGMwNlpOMDQ5KzlDUEZ4Y1dwdXJwYTMzMzNuYjc0NGdzZFBuellacDErQUFBdVI1R1JrVnF5WkluTVpyTis5N3ZmYWRPbVRlMitTVjVTVXFMMDlIVHI3MisvL1haSjBwdHZ2dG5temZ4VHAwNHBJU0ZCSnBOSmQ5eHhSNDlyOVBiMjFwa3paMVJWVmRYbGU5M2QzV1UybTVXVGsyTTlWbGRYcDVVclY3YTU5dWFiYjVaMDlwbk8vekRPOGVQSDdhN0xtV05qci9uejUwdVMzbmpqRFpXVWxOaWNzMWdzMnIxN3QwcExTeDNTZDNmSEl6ZzRXQk1tVE5DQkF3ZVVsSlFrZzhHZ0cyKzhzVTM3dmZWc1hYbXRPRnBIcnkxWGZoK1RrNU50ZnQ4YXJyc2laQWNBQU1DbGpXVUFBWFJiNnliVzFkWFZDZzRPdGg0Zk1HQ0Fzckt5VkZCUW9BRURCcmlxdkI3ejl2Yld5SkVqTldMRUNCVVdGdXJZc1dOS1MwdFRXbHFhUWtORE5XREFBUFhyMTQ5L2pBTUFMa3QzM25tbkpPbWRkOTdSaXkrK3FMZmZmbHVqUjQrV3Y3Ky82dXZybFp1YnEyUEhqdW1lZSs2eHpwS1pPSEdpN3J2dlByMzMzbnQ2OU5GSEZSOGZyL0R3Y0pXWGx5czVPVm5OemMxYXVuU3BZbUppZWx6ZnFGR2psSnljckdlZWVVWmhZV0g2NHgvL2FQZTlzMmJOVW1KaW9uNzk2MTlyMnJScGNuZDMxOTY5ZTNYVlZWZTFtWjF5M1hYWGFkKytmZnJ5eXkvMTRJTVA2cXFycmxKd2NMRHk4L04xNE1DQk5qTklPcXJMbVdOanI1a3paMnJQbmoxS1NrclNBdzg4b1BqNGVJV0docXEydGxhSER4OVdVVkdSM243N2JZV0VoUFI2M3owWmo3bHo1eW81T1ZrYk4yN1V4SWtURlJZVzVyQm42OHByeGRFNmVtMjU4dnY0ekRQUGFOQ2dRUm8rZkxnc0ZvdjI3dDByaThWaS9mc0RBQUFBc0JkaEZZQnU2eWlzQ2c0T2xxK3ZyL0x5OGk3cHNLcVZ3V0JRWkdTa0lpTWpWVmRYcDd5OFBPWGw1U2s1T1ZuNzkrOVhSRVNFQmc0Y3FNaklTQm1OUmxlWEN3QkFyN256empzMWZmcDByVnUzVHZ2MjdkUGV2WHZWME5BZ2IyOXZSVVZGYWVIQ2habzFhNWJOUGZmZWU2OUdqUnFsVHovOVZPbnA2ZHEvZjc4Q0FnSTBZOFlNL2ZqSFArN1NIbGlkZWV5eHgvVENDeThvSnlkSGpZMk5YYnIzbDcvOHBYeDlmYlZ4NDBaOSsrMjNDZzRPMW9JRkM3Um8wU0lsSlNXMXVmNnBwNTdTbURGajlQbm5ueXNsSlVWbXMxbVJrWkg2MmM5KzFxVzZuRFUyWGZIMDAwOXIvUGp4K3ZMTEw1V2FtcW96Wjg3STM5OWZzYkd4V3JKa2lRWU9IT2l3dnJzN0hqTm16SkNQajQvcTZ1cDAwMDAzZGRoK2J6eGJWMThyanRUWmE4dFYzOGZiYnJ0TnUzYnRVbEpTa3R6ZDNUVmt5QkE5OU5CRGJmNWVBQUFBQUM3RVlHRVRGZ0RkWkxGWTlObG5uMm5Ja0NFYU4yNmN6Ym5VMUZRZE9YSkV0OXh5UzQ4Mkk3K1lWVlZWS1RjM1YzbDVlYXF2cjVlN3U3dWlvNk0xY09CQWhZYUdPbjJEYTF4YU5tN2NxTm16Wjd1NkRBQmQ1T3cvdTh1V0xkTzBhZE0wZmZwMHAvVUpBQUFBQUVCdk1kajVKaWt6cXdCMG04RmdrTCsvdjZxcnE5dWNHekJnZ0RJeU1uVHk1RWtOR1RMRUJkVTVYa0JBZ01hT0hhc3hZOGFvdExSVXVibTVPbm55cEk0ZlB5NVBUMDlGUlVVcE9qcGFZV0ZoekxnQ0FBQUFBQUFBZ0E0UVZnSG9FWDkvZnhVWEY3YzVIaEFRb0lDQUFPWGw1VjIyWVZVcmc4R2cwTkJRaFlhR0tqNCtYb1dGaGNyUHoxZCtmcjV5Y25Ka05Cb1ZFUkdoNk9ob1JVWkdzc2NWQUFBQUFBQUFBSnlEc0FwQWp3UUVCQ2czTjFlTmpZMXRRcGdCQXdZb05UVlZkWFYxOHZIeGNWR0Z6bVUwR2hVZEhhM282R2kxdExTb3RMUlUrZm41S2lnb1VINSt2alhZYXAxMWRhV01Dd0FBQUFBQUFBQjBoTEFLUUk4RUJnWktPcnQvVTJob3FNMjUvdjM3S3pVMVZYbDVlUm94WW9RcnluTXBOemMzaFlXRktTd3NUUEh4OGFxc3JMVE91RXBKU1ZGS1NvcjgvZjBWSGg2dThQQndoWWFHeW1UaXIyVUFBQUFBQUFBQVZ4YmVGUVhRSXdFQkFaTGFENnQ4ZlgwVkVoS2kzTnpjS3pLc09sOWdZS0FDQXdNMWV2Um8xZGJXcXFDZ1FFVkZSY3JKeVZGbVpxYmMzTndVSEJ4c0RhK0Nnb0prNS82REFBQUFBQUFBQUhESklxd0MwQ05lWGw3eTlQUlVaV1ZsdStjSERScWtIMzc0UVdWbFpRb09Eblp5ZFJjdlgxOWZ4Y2JHS2pZMlZpMHRMU29ySzFOUlVaR0tpb3FVbHBhbVE0Y095ZDNkWFdGaFlkYnd5cy9QejlWbEF3QUFBQUFBQUVDdkk2d0MwR09CZ1lHcXFxcHE5MXkvZnYyMGYvOStaV2RuRTFaMXdNM05UYUdob1FvTkRWVmNYSndhR3h0VlVsSmlEYS95OC9NbFNaNmVuZ29KQ1ZGd2NMQkNRa0lVRkJRa056YzNGMWNQQUFBQUFBQUFBRDFEV0FXZ3h3SUNBblRzMkRGWkxKWTJ5OWFaVENZTkdEQkF1Ym01R2o5K3ZOemQzVjFVNWFYRHc4TkQwZEhSaW82T2xpVFYxdGFxcEtSRXBhV2xLaTB0dFlaWGJtNXU2dHUzcnpXOENnNE9scWVucHl0TEJ3QUFBQUFBQUlBdUk2d0MwR09CZ1lGcWJtNVdUVTJOK3ZUcDArYjg0TUdEbFoyZHJSTW5UbWp3NE1FdXFQRFM1dXZySzE5Zlg4WEV4RWlTR2hzYlZWWldaZzJ2c3JLeWRPVElFVW1TbjUrZmRkWlZVRkNRQWdJQ1pETHhWejA2TjJmT0hFblNuWGZlcVljZmZ0akYxY0JWZHV6WW9VOCsrVVRaMmRreUdvMTY2S0dIZFBQTk56dTB6NFNFQksxYnQwNExGeTdVNHNXTEhkb1hBQUFBQUFDNGVQRU9Kb0FlQ3d3TWxDUlZWVlcxRzFZRkJRVXBNREJRMmRuWmhGVzl3TVBEUTVHUmtZcU1qSlFrdGJTMHFLS2l3aHBnRlJZVzZ2ang0OWJyKy9UcFkvMGV0UDdYdzhQRFJkWEQwVTZmUHEya3BDVHQyYk5IT1RrNXFxNnVsblEyOUl5SWlORElrU04xODgwM2ErREFnUzZ1RkJlVE5Xdlc2SzIzM3JJNVZsNWUzcVUyekdhenRtM2JwdTNidHlzek0xT1ZsWlZxYVdtUmo0K1B3c1BETlhyMGFOMS8vLzAyLzU5WXUzYXRHaG9hdEhidFdzSXFBQUFBQUFDdVlJUlZBSHFzVDU4K2NuTnpVMlZscGZyMTY5ZnVOWU1HRGRMKy9mdFZXVmxwRGJmUU85emMzQlFjSEt6ZzRHQU5HelpNa2xSZlg2L0t5a3BWVkZTb3NySlNwYVdseXN2THM5N2o0K05qRTJBRkJBVEkyOXU3elRLT3VIUllMQlo5K3VtbmV1Kzk5MVJYVjlmbWZGVlZsYXFxcW5Ua3lCSDE2ZE5IOTkxM253dXF4TVdvdExSVUNRa0prczdPaEgzc3NjZms3ZTB0aThWaWR4c25UcHpRbi83MEorWGs1TFE1ZC9yMGFaMCtmVnBaV1ZtYU8zZXVUVmgxODgwMzYvUFBQOWVDQlFzNmJaOFBPd0FBQUFBQWNIa2pyQUxRWTI1dWJ1clRwNCtxcXFvNnZHYmd3SUU2ZVBDZ2NuSnlGQjhmNzhUcXJremUzdDd5OXZhMnpyNlN6aTRmZUc2QVZWRlJZZDMvU3BLTVJxUDgvZjNWcDA4ZjYzOWJmN201dWJuaU1XQW5zOW1zdi96bEw5cStmYnVrczdNZDU4MmJwL0hqeHlzME5GUm1zMWtsSlNWS1MwdlQ1czJiWFZ3dExqYTdkdTJTMld5V0pEMzU1Sk1hT1hKa2wrNHZMeS9YMHFWTFZWbFpLVzl2YjkxNjY2MmFOR21TZ29LQ2RPYk1HUlVVRkdqLy92M3R2dlllZnZqaFRwZWUzTDU5dTk1OTkxM2w1K2NyS1NtcGF3OEdBQUFBQUFBdUdZUlZBSHBGWUdDZ1NrcEtPanp2N3U2dWZ2MzZLVGMzVjJQSGpwWFJhSFJpZFpET0xoOFlGaGFtc0xBdzZ6R3oyYXlxcWlwVlYxZXJ1cnBhcDArZlZsbFptYzBzTElQQklGOWYzM2FETEpZVHZEZ3NXN2JNR2xUTm5UdlhPalBtWElNSEQ5YVVLVk4wLy8zM3E3UzAxQlZsNGlKVlhGeHMvVG8yTnJiTDk3Ly8vdnVxckt5VWw1ZVgzbmpqRGV2K2VxMkdEaDJxYTYrOVZ2ZmZmMytYZysvMDlIU2JVQjBBQUFBQUFGeWVDS3NBOUlxQWdBRGw1dWFxc2JHeHd3Qmo4T0RCeXMzTlZWNWVuZ1lOR3VUa0N0RWVrOGxrWFVMd1hNM056YXFwcWRIcDA2ZXRJVloxZGJXS2lvclUzTnhzYzcrdnI2OThmWDNsNCtOajgxOWZYMS9DTENmWXZIbXpObTdjS0VtNjVaWmI5TVFUVDNSNnZkRm9WSGg0dUROS3d5V2lxYW5KK3JYSjFQVWZEWGZ0MmlWSm1qRmpScHVnNmx3c0FRc0FBQUFBQURwQ1dBV2dWd1FGQlVtU0tpc3JiV2J1bkNza0pFU0JnWUhLek13a3JMcklHWTFHQlFRRUtDQWd3T2E0eFdKUmZYMjlxcXVyVlZOVG85cmFXdFhWMWFtMnRsYWxwYVZxYkd5MHVkNWtNdG1FVno0K1B2THg4WkczdDdlOHZMems1ZVhWclRmSGNWWnpjN04xcjZHWW1CZzkrdWlqTHE0SVY2S0tpZ3BKWi9mQ0F3QUFBQUFBNkE3ZUlRVFFLMXJEcXZMeThnN0RLdW5zRWxNLy9QQ0Rpb3VMTzcwT0Z5ZUR3V0FObk5yVDFOUmtEYS9PRGJKYXc2eHpaM0MwTXBsTTF1RHFRcjhNQm9PakgvR1NzbWZQSHVzU2J2ZmVlNjlEZzc5ang0NXA5ZXJWU2tsSlVXVmxwWHg5ZlJVYkc2djU4K2ZyMm11djdmQytyS3dzZmZQTk56cDQ4S0FLQ3d2VjJOaW9nSUFBeGNYRjZhNjc3bXAzMmJrNWMrWklrdTY4ODA3OTRoZS8wTHZ2dnF1a3BDUlZWbGJxM252djFYMzMzZGRyN1QvODhNTktTVW5SUng5OXBJeU1ERFUyTmlveU1sS3paOC9XajMvODQwN0h0S3lzVEd2WHJ0V2VQWHVVbjU4dnM5bXN3TUJBalJvMVNqLzk2VTgxZE9qUVhodEhleFFVRkdqZHVuWGF0MitmVHAwNnBlYm1aZ1VGQlduMDZOSDYwWTkrcFBIang3YzdEaDBkczNlUEtIOS9mNVdYbHlzNU9WbG1zN2xMcjhPMzNucExhOWFzYWROZmQycHo1TmdDQUFBQUFBREhJcXdDMEN2YzNkM1ZwMDhmNnlmc085Sy9mMzhkUEhoUW1abVpoRldYSVhkMzkzWm5aTFZxRGJNYUdocmEvVlZkWGEzaTR1STJNN1JhZVhwNnl0M2RYUjRlSHRiL252dDFSK2ZjM2Qwdnk2QnI1ODZka3M3T2FKaytmYnJEK2xtelpvM2VmdnR0dGJTMFdJOVZWMWNyT1RsWnljbkp1dUdHRy9TNzMvMnV6UmgvOU5GSDFwbGY1eW9ySzlPMmJkdjAzWGZmNmIvKzY3ODBiZHEwRHZ0Ky9mWFh0V0hEaG5iUDlVYjdhOWFzMFZ0dnZXVnpMQzh2VCsrKys2N1MwOVAxM0hQUHRYdmZ0bTNidEd6Wk10WFgxN2ZwZThlT0hZcUppV2tUVm5WM0hPMnhkdTFhdmZYV1d6S2J6VGJIUzBwS3RIWHJWbTNkdWxYejVzM1RrMDgrMmV0N0JrNmVQRmxmZi8yMUNnb0s5T3l6eitwM3YvdWQvUDM5ZTdXUEMzSGsyTGJuNDQ4LzdwVjI3RlZkWGUzVS9nQUFBQUFBY0RiQ0tnQzlKaWdvU0dWbFpaMWVZelFhTldUSUVCMCtmRmkxdGJYeTlmVjFVblc0R0Z3b3pHclYwdExTWWFEVjFOU2t4c1pHTlRZMnFxNnVUbzJOaldwcWFySjVrN3FqdnQzZDNXVXltV1EwR21VMEdtMitQdi8zblYxbk1CaTY5TXZOemEzTnNkNXc5T2hSU2RMdzRjTWROcXNxS1NuSkd1YU1IejllZDk1NXB5SWpJMVZlWHE3MTY5ZHIrL2J0MnJScGt3WU5HcVM3N3JyTDV0NkNnZ0taVENaZGQ5MTFtanAxcXFLam8yVXltYlIzNzE3OXovLzhqeG9iRy9YYWE2L3Bndzgra0x1N2U1dStqeDA3cHBTVUZOMTIyMjJhTzNldUdob2FaTEZZZXEzOVE0Y082Y2lSSTdyKyt1czFmLzU4QlFZR0tpTWpRd2tKQ2Fxc3JOVE9uVHYxN2JmZjZ1cXJyN2E1NzRjZmZ0Q2YvL3huV1N3VytmbjU2WTQ3N3RERWlSUGw0K09qVTZkT2FlUEdqVzIreHowWnh3djU1cHR2dEhMbFNrbFNXRmlZN3JyckxvMGNPVkpHbzFFNU9UbjY5Ny8vcmN6TVRIMzk5ZGZ5OXZhMkxoZjV6My8rVTlMWjBPK3JyNzZ5T2RZVjk5eHpqN1p2MzY2NnVqcnQyYk5IaXhjdjF1TEZpelZ2M2p5NXVibDF1YjJ1MXViSXNlM0l5Wk1uZTZVZGUxVlZWVG0xUHdBQUFBQUFuSTJ3Q2tDdjZkdTNyL0x5OHRUWTJDZ1BENDhPcnhzeVpJZ3lNaktVbVpuWlpsa3FRSkxjM053NlhXNndQV2F6MlNiSWF1L3JwcVltTlRjM3E3bTVXV2F6V1kyTmpkYXZXNDgzTnpkZk1QanFEYTFMWi9aRVVWR1JKQ2tpSXFMSGJiV251cnBhLy8zZi95MUp1dkhHRy9XYjMvekdHc0lNR0RCQTQ4ZVAxNEU4dE8wQUFDQUFTVVJCVklzdnZxaE5temJwbzQ4KzBzS0ZDK1hwNldtOWYrVElrYnI3N3JzVkZSVmwwKzZnUVlOa05CcjE5Ny8vWFpXVmxkcTNiNSttVEpuU3B2LzkrL2ZydHR0dTYzQXZycDYybjVHUm9UdnV1RU9QUFBLSTlWaE1USXo2OSsrdko1OThVcEswY2VOR203Q3FvYUZCTDcvOHNpd1dpMEpDUXJSczJUS2IvZ2NPSEtpcFU2ZmF6TGpxNlRoMnByS3lVaXRXckxBKzk3Smx5OVNuVHgvcitjR0RCK3U2NjY3VDczLy9leVVuSit1enp6N1QvUG56RlJNVFk2MzczQThObkQrVzlnZ1BEOWRMTDcya1o1OTlWdVhsNWFxcXF0THJyNyt1Tld2V2FQSGl4VzNDUG52WVc1c2p4N1l6di9uTmIzcmNocjJXTFZ1bS92MzdPNjAvQUFBQUFBQmNnYkFLUUs5cGZmTzlvcUpDNGVIaEhWN241ZVdsL3YzN0t5Y25SNk5IajI1M3hnUFFWU2FUU1NhVFNkN2UzajF1cTZXbHhTYThPai9Rc2xnc1hmclYwdExTNWxoQlFVR1A2NnlycTVPa0xvVjZYZkhGRjErb3JxNU9BUUVCZXZ6eHg5dWRFZmFUbi94RW16WnRVazFOalE0ZVBLaEpreVpaejkxMDAwMGR0bjN0dGRmcTczLy91eVFwT3p1NzNUREozZDNkWm4rcTgvVzBmWDkvZnkxZXZMak44ZEdqUjJ2dzRNSEt6czYyemw1cnRXSERCbFZXVmtxU25ucnFxUTdEblhOZmh6MGR4ODU4L3Zubk9uUG1qQ1RwNmFlZnRnbXFXcGxNSmozMTFGTzY5OTU3WmJGWTlNVVhYK2hYdi9xVlhlM2JhOFNJRVZxMWFwWCsvdmUvYTlPbVRaS2tFeWRPNkk5Ly9LUEdqeCt2cFV1WEtqSXlzbGY3bEJ3N3RnQUFBQUFBd0hrSXF3RDBtc0RBUUJrTUJwV1hsM2NhVmtsU2JHeXNjbk56ZGZ6NGNjWEd4anFwUXNBK2JtNXVjbk56YzJpUTJodGhsWnVibTFwYVdxeGhSVy83NFljZkpFbGp4NDd0Y0luUGMvYy95c25KdVdBUVVGZFhwL3o4Zkp0bDFHcHJhOXU5ZHZUbzBmTHo4K3RTelYxcFB6NCt2c05ab0VPSERsVjJkbmFiNWRkMjdkb2w2ZXdzbjhtVEo5dFZreVBHc1ZWeWNyS2tzek9vT3Z1N05EdzhYQ05HakZCNmVyb09IanhvVjl0ZEZSQVFvR2VlZVVZTEZ5NVVRa0tDVWxKU0pFa3BLU2w2OU5GSDlhYy8vVWx4Y1hHOTJxY2p4eFlBQUFBQUFEZ1BZUldBWG1NeW1kU25UeDlWVkZSYzhOcWdvQ0NGaElRb0t5dExRNGNPN2JVOWZJQXJpWitmbnlvcksrMzZNOWNkdWJtNWtxUWRPM1pveDQ0ZEY3eis5T25UYlk3bDVPUm8wNlpOT256NHNQTHk4dHJkZTZlNXVibmQ5dnIxNjNmQlBudlNmbkJ3Y0lmdHRzNVFhbXhzdERsKzdOZ3hTV2VYSUxSWGI0eGpSMDZjT0NIcGJMaDJJVEV4TVVwUFQxZHhjYkhkN1hmSGlCRWo5TW9ycnlnNU9WbC8vL3ZmbFp1YnE1cWFHdjMrOTcvWHFsV3JGQllXMW10OU9YSnNBUUFBQUFDQTgzUnYxMnNBNkVEZnZuM3RmdU04TmpaV05UVTF2VExEQkxnU3RlNWpjLzVTZGIybG94bEpIVEdielRhL2YvUE5OL1h3d3cvcjQ0OC9WbXBxcWhvYUdoUVRFNlBwMDZmcnpqdnZ2R0I3WGw1ZW5aN3ZhZnR1YmgzL0dOUlJnRjVkWFMzcDdCS0M5dXJwT0hhbXBxWkdrdXlhZ2RZNm51ZnVwK1ZJRXlkTzFKdHZ2cW5ycjc5ZTB0bHhlUC85OTN1MUQwZU9MUUFBQUFBQWNCNW1WZ0hvVlVGQlFUcCsvTGpPbkRsendVM3NvNk9qMWFkUEg2V25weXM2T3RwSkZRS1hqN2k0T0tXbXBxcWtwRVNabVptOXZxU21wNmVuNnVycXRHREJBajMrK09OZHV2Znp6ei9Ydi8vOWIwbG45NWE2NDQ0N05HREFBSnNRYU0yYU5kMnV6ZEh0ZDhSa01zbHNOcXVob2NIdWUzb3lqaGZpNWVXbDJ0cGF1d0tvMXBxN3VyUmlUNWhNSnYzMnQ3OVZlbnE2Q2dzTHRXZlBubDV0MzVGakN3QUFBQUFBbkllWlZRQjZWVkJRa0NUWk5idktZREJveElnUnFxaW9VR0Zob2FOTEF5NDdNMmZPdEg3OThjY2Y5M3I3cmN1MW5UcDFxc3YzcmwrL1h0TFpmYWVXTGwycWdRTUgyZ1JKclRPQ3VzdlI3WGNrTkRSVTB0bmxCKzNWazNHOGtJaUlDRW4vV1o2d004ZVBINWRrMy9LS3ZjbGtNdW1xcTY2U3BIYVhhZXdKUjQ0dEFBQUFBQUJ3SHNJcUFMMHFNREJRQm9QQjdxVUFCd3dZSUY5Zlh4MCtmTmpCbFFHWG44R0RCMnZ5NU1tU3BHM2J0bW5MbGkyOTJ2N28wYU1sU1FjUEh1eHl5SkNYbHlkSkdqWnNXTHZuOSsvZjM2UGFITjErUjhhTkd5ZEpPbkxraUhXL3BBdnB5VGhlU0h4OHZLU3pTMEcyaGxIdEtTb3FVa1pHaGlSWmd5Tm5hcDM1MWZxQkJudWRHMEMydExTME9lL0lzUVVBQUFBQUFNNURXQVdnVnhtTlJnVUVCS2k4dk55dTY5M2MzRFJpeEFpVmxaV3B1TGpZd2RVQmw1OWYvZXBYOHZIeGtTUzk4c29yMnJCaFE2ZlgxOVRVMkwzSDFZMDMzaWhKT25QbWpGNTc3YlVPOS9zcEx5L1gzcjE3Ylk1NWVIaElrakl6TTl0Y2YvcjBhU1VrSk5oVlEwY2MzWDVIYnJubEZrbVN4V0xSeXkrLzNPR2VTZWNHOWowWlIzdnFhZDE3NjVWWFhsRmRYVjJiYTh4bXMxNS8vWFZaTEJaNWVucGFuNkczUFAvODg1MytuVjljWEt5ZE8zZEtraVpNbU5DbHRsdGYyOUxad08xOGpoeGJBQUFBQUFEZ1BJUlZBSHBkY0hDd3lzcks3TDQrSmlaRzN0N2VTazlQZDJCVndPVXBLaXBLeno3N3JEdzlQZFhVMUtSWFhubEZ2Lzcxci9YNTU1L3I2TkdqT25IaWhJNGVQYXJObXpmcnRkZGUwODkrOWpQdDJyWExyclpIamh5cEcyNjRRWkwwL2ZmZjY3SEhIdE9HRFJ1VW5aMnQ0OGVQYTlldVhWcXhZb1h1di85K3BhU2syTnpiT2dQcDBLRkRldkhGRjVXZW5xN2p4NDlydzRZTit0V3ZmaVdqMGRpajUzWjAreDBaUEhpd2JyLzlka2xuWnpNOThzZ2pTa3hNVkdabXBvNGZQNjR0Vzdib3Q3LzlyWFdaUXFsbjQzZ2hVVkZSZXVDQkIyenErZnp6ejNYczJESGw1T1JvOCtiTmV1S0pKNVNjbkN4SmV1S0pKeFFRRU5BTEkvRWYyN1p0MDczMzNxc1hYbmhCR3pkdVZGWldsazZjT0tHMHREUjkvUEhIZXV5eHgxUlhWeWN2THkvOTdHYy82MUxiZ3dZTnNuNzl6anZ2S0RzN1c1czNiN1llYytUWUFnQUFBQUFBNXpHNXVnQUFsNS9nNEdBZE8zWk1OVFUxOHZQenUrRDFibTV1R2o1OHVGSlNVbFJhV3FxUWtCQW5WQWxjUGlaTW1LRFhYMzlkTDczMGtuSnpjM1g0OE9GT2w5WnNuWWxqajZlZWVrbzFOVFhhdlh1M2poMDdwbGRlZWFYTk5RYUR3YnAzVXF0Zi9PSVhPbmp3b0dwcmE3VnAweVp0MnJUSmVzN2YzMS9MbGkzVGd3OCthSGNkNTNOMCs1MTU2S0dIMU5EUW9DKy8vRktGaFlWYXNXSkZtMnZpNHVKc2Z0L2RjYlRIM1hmZnJkcmFXbjN5eVNjNmRlcVVsaTlmM3VZYW85R29oeDU2U0hQbnp1MXkreGRpTUJqVTJOaW9MVnUyZExnVVpVaElpUDd2Ly8yL2lveU03Rkxia3laTlVsaFltSXFMaTdWOSszWnQzNzVka2pScjFpenJOWTRjV3dBQUFBQUE0QnlFVlFCNlhYQndzQ1NwdExUVXJyQktPanRiSVQwOVhlbnA2YnJtbW1zY1dSNXdXWXFOamRXcVZhdjA3YmZmYXR1MmJUcHk1SWpLeXNyVTB0SWlIeDhmaFlXRmFlalFvWm82ZGFxbVRadG1kN3VlbnA3NjA1LytwTzNidDJ2RGhnMDZldlNvVHA4K0xVOVBUNFdIaDJ2TW1ER2FOMitlWW1OamJlNGJPSENnL3ZhM3YrbTk5OTdUL3YzN1ZWbFpxWUNBQUUyYU5FbjMzMysvd3NMQ2V2UzhqbTYvTTBhalVVODk5WlN1di81NnJWKy9YbWxwYWFxcXFwS0hoNGY2OSsrdjZkT25hOEdDQlRiM2RIY2M3V0V3R0xSa3lSSmRjODAxV3JkdW5RNGVQS2pTMGxKclFCTWZINi9iYnJ0Ti9mdjM3NjBoc1BIT08rOW95NVl0U2s5UFYxNWVuaW9yS3lXZERRMEhEeDZzcVZPbmF2YnMyVFpMK3RuTHc4TkRMNzc0b2xhdVhLbERodzdKWXJGbzVNaVJOdGM0Y213QkFBQUFBSUJ6R0N3V2k4WFZSUUM0L0NRbUppbzZPbG9USjA2MCs1Nk1qQXlscHFacTl1elpDZ29LY21CMWdPdHQzTGhSczJmUGRuVVpBTHJJMlg5Mmx5MWJwbW5UcG1uNjlPbE82eE1BQUFBQWdONWlNQmdNOWx6SG5sVUFIS0tyKzFaSjBwQWhRK1R1N3Q3cDhtVUFBQUFBQUFBQWdNc0xZUlVBaHdnSkNWRlZWWldhbXByc3ZzZmQzVjNEaHc5WFFVR0JTa3RMSFZnZEFBQUFBQUFBQU9CaVFWZ0Z3Q0ZhOTYwcUx5L3YwbjJ4c2JIeTh2SlNhbXFxSThvQ0FBQUFBQUFBQUZ4a0NLc0FPRVJRVUpEYzNOeTZQRVBLWkRKcDFLaFJLaTB0VlVGQmdZT3FBd0FBQUFBQUFBQmNMQWlyQURpRTBXaFVZR0JnbC9ldGtxUkJnd2JKejg5UHFhbXBzbGdzRHFnT0FBQUFBQUFBQUhDeElLd0M0RERCd2NFcUx5L3ZjdURrNXVhbU1XUEdxTHE2V3NlUEgzZE1jUUFBWENMNDRBWUFBQUFBNEhKSFdBWEFZVUpDUXRUVTFLVHE2dW91Mzl1dlh6LzE3ZHRYYVdscGFtNXVka0IxQUFCYy9OemQzVlZWVmVYcU1pNTZjK2JNMFMyMzNPTHFNbHptbGx0dTBadzVjMnlPTFYyNlZMLy8vZTlkVkJFQUFBQUFkSTNKMVFVQXVId0ZCd2RMa3NyS3loUVFFTkRsKzhlT0hhdXRXN2NxTXpOVEkwYU02TzN5QUFDNDZFVkZSYW00dU5nbGZaOGZmcHd2S1NuSlNaV2dPNHFMaStYcjYrdnFNZ0FBQUFEQUxvUlZBQnpHMjl0YlBqNCtLaTB0MWVEQmc3dDhmMmhvcUNJaUlwU1JrYUhCZ3dmTHc4UERBVlVDQUhEeEdqZHVuQklURTNYMDZGRU5HemJNNmYyYlRDYk5uei9mNmYyaTUxYXRXaVUzTnhiU0FBQUFBSEJwSUt3QzRGQWhJU0VxS1NucDl2MWp4b3hSVWxLUzB0UFROVzdjdUY2c0RBQ0FpMTlzYkt5R0R4K3VqUnMzS2pBd1VHRmhZVTd0MzJReTZmSEhIM2RxbitnZFBqNCtyaTRCQUFBQUFPekdSKzBBT0ZSb2FLanE2dXBVVzF2YnJmc0RBd00xY09CQVpXVmw2ZlRwMDcxY0hRQUFGNzhiYnJoQi92NysrdC8vL1YvdDJMRkQrZm41YW14c2RIVlo2Q1hzelFrQUFBQUF6S3dDNEdDdG53QXZLU25wOXI0Slk4ZU9WWDUrdnZidjM2OXJyNzIyTjhzREFPQ2k1KzN0clovKzlLZmF2WHUzZHUzYXBUMTc5dGg5NzdScDB6UjkrblFIVm5mV25EbHo1T1hscGJWcjErcWpqejdTTjk5OG81S1NFa1ZIUit1QkJ4N1ExVmRmcmFxcUtpVWtKT2o3Nzc5WGJXMnQrdlhycDBXTEZtbldyRm50dHBXWW1LaTFhOWRxL2ZyMUtpZ29VRUJBZ0diTW1LSEZpeGZMejgvUDd0b3lNakwwNmFlZktqVTFWWldWbGZMMjl0YXdZY08wWU1FQ203SEp6TXpVbzQ4K3F1RGdZSDM0NFljeUdBdzI3ZVRsNWVrWHYvaUZSb3dZb1JVclZ0aTAvOEVISCtqUW9VTnFhR2hRUkVTRXJydnVPdDE5OTkzeTlQUnM5OWxXcjE2dEZTdFdhTWVPSGFxdnI3ZDcvNitOR3pkcTdkcTFPbjc4dUR3OFBEUnAwaVE5OHNnajdWN2IydGY2OWV1dHh6WnYzcXgxNjlicDJMRmpNaGdNNnRldm41WXNXYUtKRXllMnVhK3I0Mi92T0hlbGxxNk9Md0FBQUlCTEYyRVZBSWZ5OC9PVHQ3ZTNpb3VMRlJNVDA2MDJ2THk4RkJjWHA1U1VGSjA4ZVZMOSt2WHIzU0lCQUxqSXVibTVhZHEwYVJvL2ZyeHljbkpVVlZVbGk4Vnl3ZnY2OSsvdmhPcis0K1dYWDFabVpxYmk0K04xNHNRSnBhYW02cm5ubnRPenp6NnJoSVFFTlRVMWFmcjA2U291TGxaeWNyTCs4cGUveU0vUFQ1TW5UMjdUMXQvKzlqZHQyTEJCa3laTjBzaVJJN1Z2M3o2dFg3OWVhV2xwV3JGaWhWMTdXYTVidDA0clY2NlV3V0JRZkh5OHBreVpvckt5TXUzYnQwL0p5Y202NjY2N3RHVEpFa2xubDF3Y01tU0lqaDA3cG9NSEQ3WlpmbmpqeG8yU3BKdHV1c2w2N0t1dnZ0SmYvL3BYdWJ1N2E4cVVLZkwxOVZWYVdwcmVmLzk5N2QrL1g2KysrcXBNcHJiLzVIcmpqVGQwOE9CQnpadzVVMFZGUlhhTjdhcFZxN1I2OVdwNWVYbHB5cFFwOHZiMjFyNTkrL1RNTTgrb3BhWGxndmQvOU5GSFNraElrTCsvdi9YRFAybHBhY3JNekd3VEVFbGRHLyt1akhOWGF1bnUrQUlBQUFDNDlQQ1RQUUNIQ3cwTjdkRytWWkkwZE9oUTVlVGtLQ1VsUlJFUkVid3hBUUM0SW5sN2UydlVxRkZPNjg5c050dk1JbW8xWmNxVU5nRlRRME9EcXF1cnRXclZLdXYvcDFzRGx1ZWZmMTdEaHcvWFN5KzlaSjBOODY5Ly9VdnZ2ZmVlMXExYjE2YXRNMmZPYU4rK2ZmckhQLzZodm4zN1d0dC81cGxubEphV3BzOCsrMHgzM1hWWHA3V25wNmRyNWNxVjh2UHowNHN2dnFoaHc0Wlp6eFVVRk9nM3YvbU5Qdjc0WThYSHgxc0Rrdm56NTJ2RmloWGF1bldyVFZobHNWaTBlZk5tZVh0NzYvcnJyNWNrWldWbGFmbnk1WXFNak5UTEw3OXNuVTF1c1ZqMDZxdXZhc09HRFVwTVROVHR0OS9lNXRseWMzUDF6anZ2eU12THE5Tm5hSldTa3FMVnExY3JKQ1JFcjcvK3VpSWlJcXh0L2RkLy9aZXlzN012Mk1hYU5XdGtNQmowNXB0dktqUTAxSHE4b3FLaXpiVmRHZi91akxNOXRYUjNmQUVBQUFCY210aXpDb0REaFlXRnFhNnVUalUxTmQxdXcyQXdhTUtFQ2FxdnIxZDZlbm92VmdjQUFEcGlOcHVWbUpqWTVsZEdSa2E3MXovNDRJTTJIeWk1OWRaYnJlMDg4c2dqTnN1MnpaMDdWNUxhRFZvc0Zvc2VmL3h4YTFBaW5aMXAvZUNERDBxU3RtM2Jkc0hhMTZ4Wkk0dkZvZ2NmZk5BbVFKR2txS2dvTFY2OFdKTDB4UmRmV0kvUG1qVkxIaDRlMnJGamg4MWVVb2NPSFZKUlVaRm16cHdwYjI5dlNkSW5uM3lpNXVabUxWMjYxQnFrU0dkL1pybnZ2dnNrU2R1M2IyLzMyWDcrODUvYkhWUkpzaTdsdDJUSkVtdFFKVW1lbnA1NjRva243R3JqekprejF2ck9GUlFVMUc2TjlvNS9kOGJabmxxNk83NEFBQUFBTGsxTVRRRGdjSzJmbUMwcEtlblNIaFBuQ3drSjBjQ0JBM1gwNkZIRnhNU29UNTgrdlZVaUFBQm94L2w3SG5YR1pESnA4T0RCTnNkYVF3YVR5YVRodzRmYm5HdjkrYUN1cnE1TlcyNXViaG83ZG15YjR5TkdqSkRCWU5ESmt5Y3ZXTStoUTRja1NkZGNjMDI3NTF0bitSdzlldFI2ek0vUFQ5ZGNjNDAyYmRxa2ZmdjJhZEtrU1pMYVh3THd3SUVETWhnTTJyWnRXNGZoV1g1K2ZwdGpCb09oM1dmclRGcGFtcVN6TTlyT0Z4MGRMUThQRHpVMk5uYmF4cXhacy9UbGwxL3FpU2VlMEU5LytsUE5uajI3dzhDc0srUGZuWEcycDVidWppOEFBQUNBU3hOaEZRQ0hPM2ZmcWtHREJ2V29yYkZqeDZxZ29FRDc5KyszN25FQUFBQmNyNzBsZWx0bnpwaE1wamF6YU56Y3ppN3kwTjUrU3g0ZUh0Yno1eklhalRJYWpXcHFhcnBnUGRYVjFYSjNkKy93Z3pJQkFRR1NwTnJhV3B2ak45MTBrelp0MnFTdFc3ZHEwcVJKYW1wcTB2YnQyeFVURTZPUkkwZGFyMnZkTnl3eE1iSERHbHBuRUozL2JQYnN0M1d1eXNwS2VYaDRkUGdzN1kzVitSNS8vSEdGaG9acTllclZXcjU4dVJJU0V2U1RuL3hFZDkxMVY1djd1ekwrM1JsbmUycnA3dmdDQUFBQXVEUVJWZ0Z3aXQ3WXQwbzYrd252dUxnNDdkKy9YeWRQbmxTL2Z2MTZvVHJBK1l4R281cWJtMlUwR2wxZENnQTc4V2ZXZWRvTHNLU3pBWWJaYkxiWjU2Z2ozdDdlT24zNnRPcnI2NjFMOTUycnVycGEwbi9DbEZaang0NVZWRlNVdnZ2dU96MzU1SlBhczJlUGFtcHFyRXZQdGZMeDhWRnRiYTIrL3Zyck5rRmNaN3B5YlNzUER3ODFORFNvcWFsSjd1N3VOdWVhbTVzdk9LdEtPaHNZM25QUFBicjk5dHUxY2VOR2ZmREJCM3IzM1hkVlZsYW14eDU3ek9iYXJveC9kOGJabmxxNk83NEFBQUFBTGszc1dRWEFLY0xDd2xSZlg5K2pmYXRhRFJreVJJR0JnVXBKU1pIWmJPNkY2Z0RuOC9iMjdwVS9Ed0NjcDZhbVJqNCtQcTR1NDRyUTJOalk3bEovdTNmdmxpU2JHVTRkYWIxbTU4NmQ3WjdmdDIrZkpHbk1tREUyeHcwR2crYk5tNmZhMmxydDJiTkhHemR1bEx1N3UyYlBubTF6M2RDaFE5WFMwbUpkQnMrUit2ZnZMNHZGb29NSEQ3WTVkL0Rnd1E3RHBmYjQrUGhvd1lJRldyNTh1UXdHZ3paczJORG1tcTZNZjNmSCtVSzFPSE44QVFBQUFMZ2VZUlVBcDJqOUJHNXhjWEdQMnpJWURKb3dZWUxxNit1dGV6Z0FsNXJRMEZBVkZCUzR1Z3dBWFZCUVVLQ1FrQkJYbDNIRldMRmloYzB5YjBWRlJmckhQLzRoU2JyNTVwc3ZlUC90dDk4dVNYcnp6VGVWbloxdGMrN1VxVk5LU0VpUXlXVFNIWGZjMGViZUcyKzhVVWFqVVpzM2I5YnUzYnQxOWRWWHQ5a3JjLzc4K1pLa045NTRvODNzY1l2Rm90MjdkNnUwdE5TT0o3MndtVE5uU3BKV3JWcGw4MEdIcXFvcXJWeTUwcTQya3BPVGJYN2Z1aFJoUjBzUzJqdiszUmxuZTJweDV2Z0NBQUFBY0QyV0FRVGdGSzM3VnBXVWxMVFpmTDA3Z29PRE5XVElFQjA5ZWxUUjBkRzhlWWhMenNDQkE3VnIxeTVWVkZRb0tDakkxZVVBdUlDS2lncVZsWlZwMnJScHJpN0ZxY3htczFhc1dOSHV1Y2NmZjl4aC9YcDZlcXErdmw0UFBQQ0FKazZjcUlhR0J1M1pzMGYxOWZWYXVIQ2g0dVBqTDlqR3hJa1RkZDk5OSttOTk5N1RvNDgrcXZqNGVJV0hoNnU4dkZ6SnljbHFibTdXMHFWTEZSTVQwK2Jldm4zN2F2TGt5ZHF4WTRjc0ZvczFPRG5YekprenRXZlBIaVVsSmVtQkJ4NVFmSHk4UWtORFZWdGJxOE9IRDZ1b3FFaHZ2LzEyci95TXNuRGhRbTNac2tXWm1abDY0SUVITkduU0pHdGdNM255WkJVVkZhbWhvYUhUTnA1NTVoa05HalJJdzRjUGw4VmkwZDY5ZTJXeFdIVG5uWGUydWJZcjQ5K2RjYmFuRm1lT0x3QUFBQURYSTZ3QzREUmhZV0VxS2lycXRmYkdqaDJyVTZkTzZZY2ZmdERjdVhQWlJ3U1hGSlBKcEZHalJ1blFvVU9LaTRzanNBSXVZaFVWRlRwMDZKQkdqeDU5eGYyL3htdzJLekV4c2QxempneXJEQWFEWG5qaEJiMzk5dHY2OXR0djFkRFFvQUVEQm1qQmdnVzY2YWFiN0c3bjNudnYxYWhSby9UcHA1OHFQVDFkKy9mdlYwQkFnR2JNbUtFZi8vakhpbzJON2ZEZWVmUG1hZWZPbllxS2l0SzRjZVBhdmVicHA1L1crUEhqOWVXWFh5bzFOVlZuenB5UnY3Ky9ZbU5qdFdUSkVnMGNPTERMejk0ZWQzZDN2ZkxLSy9yblAvK3A3ZHUzYTh1V0xRb05EZFVkZDl5aFJZc1dhZUhDaFJkczQ3YmJidE91WGJ1VWxKUWtkM2QzRFJreVJBODk5SkJtelpyVjV0cXVqbjlYeDluZVdwdzF2Z0FBQUFCY3oyQ3hXQ3l1TGdMQWxTRW5KMGQ3OSs3VnZIbnoyaXlsMDEzRnhjWGF0bTJiWW1Oak5YNzgrRjVwRTNDbTh2SnlIVDU4V01IQndZcUtpcEtmbjk4VjkyWTRjREZxYm01V1RVMk5DZ29LVkZaV3BsR2pScWx2Mzc2dUx1dUtNR2ZPSEhsNWVXbjkrdlV1clNNeE1WRXJWcXpRNHNXTHRXalJJcGZXNGt3WHkvZ0RBQUFBdUR3WURBYURQZGN4c3dxQTA0U0ZoVWs2dStkQmI0VlZZV0ZoR2pwMHFESXpNeFVkSFczZEd3dTRWUFR0MjFkVHAwNVZibTZ1TWpJeVZGZFhwK2JtWmxlWEJWenhqRWFqZkh4OEZCSVNvcWxUcDhwazRzZm1LMDFpWXFKTUpwTnV2UEZHVjVjQ0FBQUFBSmM5L3RVTndHbDhmWDNWcDA4ZkZSWVdhdWpRb2IzVzdwZ3hZMnlXQStRTlJWeHFUQ2FUaGd3Wm9pRkRocmk2RkFDQXBBMGJOaWczTjFjMzNuZ2pNK29BQUFBQXdBbDRSeGVBVTRXSGh5c25KMGN0TFMxeWMzUHJsVFpOSnBNbVRacWtyVnUzS2pVMTFhNU4xd0VBQU03M2h6LzhRUWFEUWJ0MzcxWklTSWlXTEZuaTZwSUFBQUFBNElyUU8rOFVBNENkSWlJaTFOemNyTkxTMGw1dE56UTBWRU9IRGxWV1ZwYUtpNHQ3dFcwQUFIQmxPSFRva1BidTNhdXJycnBLcjczMm1nSURBMTFkRWdBQUFBQmNFUXdXaThYaTZpSUFYRG5NWnJQV3JWdW4yTmhZalIwN3R0ZmJUa3BLa3NWaVlUbEFBQUFBQUFBQUFIQXhnOEZnc09jNlpsWUJjQ3FUeWFUUTBGQVZGaFk2cE8xSmt5YXB0clpXQnc0YzZQWDJBUUFBQUFBQUFBQzlqN0FLZ05PRmg0ZXJxcXBLOWZYMXZkNTJTRWlJaGcwYnB1enNiSjA0Y2FMWDJ3Y0FBQUFBQUFBQTlDN0NLZ0JPRnhFUklVa3FLaXB5U1B0anhveFIzNzU5dFhmdlh0WFUxRGlrRHdBQUFBQUFBQUJBN3lDc0F1QjBBUUVCOHZiMmRzaFNnSkxrNXVhbWFkT215YzNOVFR0MzdsUnpjN05EK2dFQUFBQUFBQUFBOUJ4aEZRQ1hpSWlJVUZGUmtTd1dpMFBhOS9IeDBhUkprMVJaV2FtVWxCU0g5QUVBQUFBQUFBQUE2RG5DS2dBdUVSRVJvY2JHUmxWVVZEaXNqNmlvS0EwZlBseloyZG5LeTh0eldEOEFBQUFBQUFBQWdPNGpyQUxnRW1GaFlUSVlEQTViQ3JCVlhGeWNnb09EbFp5Y3JOT25UenUwTHdBQUFBQUFBQUJBMXhGV0FYQUpEdzhQOWUzYjErRmhGZnRYQVFBQUFBQUFBTURGamJBS2dNdEVSRVNvdkx4Y2pZMk5EdTNIMjl0YlU2Wk1VVlZWbGZidjMrL1F2Z0FBQUFBQUFBQUFYVU5ZQmNCbElpSWlaTEZZVkZSVTVKUytSb3dZb1p5Y0hPWG01anE4UHdBQUFBQUFBQUNBZlFpckFMaE1VRkNRdkx5OGxKK2Y3NVQrNHVMaUZCb2FxcjE3OTZxc3JNd3BmUUlBQUFBQUFBQUFPa2RZQmNCbERBYURvcUtpVkZoWXFKYVdGcWYwTjIzYU5IbDdlK3U3Nzc1VGJXMnR3L3NFQUFBQUFBQUFBSFNPc0FxQVMwVkhSNnVwcVVrbEpTVk82Yy9UMDFOWFgzMjFXbHBhOU4xMzM2bXBxY2twL1FJQUFBQUFBQUFBMmtkWUJjQ2x3c0xDWkRLWm5MWVVvQ1Q1Ky90cjJyUnBxcTZ1MXE1ZHUyU3hXSnpXTndBQUFBQUFBQURBRm1FVkFKZHljM05UWkdTa0Nnb0tuTnB2ZUhpNDR1UGpWVmhZcUpTVUZLZjJEUUFBQUFBQUFBRDREOElxQUM0WEZSV2wrdnA2VlZSVU9MWGZJVU9HS0RZMlZsbFpXY3JLeW5KcTN3QUFBQUFBQUFDQXN3aXJBTGhjWkdTa0RBYURVNWNDYkRWdTNEaEZSa1lxSlNWRmhZV0ZUdThmQUFBQUFBQUFBSzUwaEZVQVhNN2QzVjFoWVdGT1h3cFFrZ3dHZzZaT25TcC9mMy90M0xsVFZWVlZUcThCQUFBQUFBQUFBSzVraEZVQUxnclIwZEdxcXFwU2JXMnQwL3MybVV5Nit1cXJaVEtaOU4xMzM2bWhvY0hwTlFBQUFBQUFBQURBbFlxd0NzQkZJU29xU3BKY3NoU2dKUG40K0dqR2pCbHFhR2pRdG0zYmRPYk1HWmZVQVFBQUFBQUFBQUJYR3NJcUFCY0ZiMjl2QlFVRnVXUXB3Rlo5Ky9iVmpCa3pWRk5Ub3gwN2RxaXBxY2xsdFFBQUFBQUFBQURBbFlLd0NzQkZJem82V3FXbHBTNmQxUlFlSHE1cDA2YXBzckpTTzNic2tObHNkbGt0QUFBQUFBQUFBSEFsSUt3Q2NOR0lqbzZXeFdMUnFWT25YRnBIVkZTVXBreVpvdkx5Y24zMzNYZHFibTUyYVQwQUFBQUFBQUFBY0RranJBSncwZkQzOTVlZm41L0w5cTA2Vi8vKy9YWFZWVmVwdUxoWTMzLy92VnBhV2x4ZEVnQUFBQUFBQUFCY2xnaXJBRnhVb3FPalZWaFllRkhzRnhVVEU2TUpFeWFvc0xCUXUzYnRrc1ZpY1hWSkFBQUErUC9ZdS9QNHFPcDcvK1B2U1Naa0Q0U1FoQzBySkN4aERXVVRFVkZCY0tGb3NZQ0tXcTJpMXFYVXRscHZyZGJ0cXRTRnFxMjBoVWV2WHJlS0NvcXlCbVNSUFJCQ0NBbGhTVWhJZ0pBTnNqUEovUDdJYitZbUpJRXNrNXhKZUQwZkR4N0dtWE5PM25OeTVweVo3K2Q4djE4QUFBQUFuUTdGS2dCT0pUUTBWTlhWMVU3UnUwcVMrdlhycDJIRGh1bmt5WlBhdFdzWEJTc0FBQUFBQUFBQWNEQ0tWUUNjU3JkdTNlVHI2NnZNekV5am85Z05HREJBZ3djUDFva1RKeFFmSDI5MEhBQUFBQUFBQUFEb1ZNeEdCd0NBaTRXR2hpbzVPVmtWRlJWeWQzYzNPbzRrS1NZbVJsVlZWVXBOVFpYSlpGSnNiS3hNSnBQUnNRQUFBQUFBQUFDZ3c2Tm5GUUNuRXhJU0lxdlZxcXlzTEtPajFERnMyREJGUlVYcDJMRmoyckZqaDZxcnE0Mk9CQUFBQUFBQUFBQWRIc1VxQUU3SDE5ZFgzYnAxMDRrVEo0eU9VcytJRVNNMFpNZ1FaV1ZsYWV2V3JiSllMRVpIQWdBQXRlWGtIUUFBSUFCSlJFRlVBQUFBQUlBT2pXSVZBS2NVR2hxcXMyZlBxcXlzek9nbzlRd2FORWl4c2JFNmZmcTBObTNhcE1yS1NxTWpBUUFBQUFBQUFFQ0hSYkVLZ0ZNS0NRbVJKR1ZtWmhxY3BHSDkrdlhUdUhIalZGaFlxSTBiTjZxMHROVG9TQUFBQUFBQUFBRFFJVkdzQXVDVXZMeTgxS05IRDZjY0N0QW1KQ1JFVjE5OXRVcExTN1Z4NDBhZFAzL2U2RWdBQUFBQUFBQUEwT0ZRckFMZ3RFSkNRbFJRVUtEaTRtS2pvelFxT0RoWWt5Wk5rc1ZpMGNhTkcxVlFVR0IwSkFBQUFBQUFBQURvVUNoV0FYQmFJU0VoTXBsTVRqc1VvRTMzN3QwMWVmSmt1Ymk0NkljZmZ0Q1pNMmVNamdRQUFBQUFBQUFBSFFiRktnQk95OTNkWFVGQlFVNDlGS0NObjUrZnJydnVPbmw2ZW1yTGxpMU9YMkFEQUFBQUFBQUFBR2RCc1FxQVV3c05EZFc1YytkVVZGUmtkSlRMOHZMeTB1VEprOVd0V3pmdDJMRkRCdzRja05WcU5Ub1dBQUFBQUFBQUFEZzFpbFVBbkZxZlBuM2s0dUxTSVhwWFNUVzl3YTY5OWxxRmg0Y3JKU1ZGVzdkdVZXVmxwZEd4QUFBQUFBQUFBTUJwVWF3QzROVGMzTnpVcTFjdm5UaHhvc1AwVW5KMWRkWG8wYU0xY3VSSW5UNTlXbkZ4Y1IyaVp4Z0FBQUFBQUFBQUdJRmlGUUNuRnhZV3B0TFNVcDA1Yzhib0tNM1N2MzkvVFpvMFNSY3VYTkNHRFJ1VWxaVmxkQ1FBQUFBQUFBQUFjRG9VcXdBNHZWNjllc25kM1YzSGp4ODNPa3F6QlFZRzZvWWJicEN2cjYrMmI5K3VwS1NrRHRORERBQUFBQUFBQUFEYUE4VXFBRTdQeGNWRjRlSGhPbm55WkllYy84bkx5MHVUSjA5V1dGaVlEaDA2cEsxYnQrckNoUXRHeHdJQUFBQUFBQUFBcDBDeENrQ0hFQjRlcnVycWFwMDRjY0xvS0MzaTZ1cXFNV1BHYVBqdzRUcDkrclRXcjErdmMrZk9HUjBMQUFBQUFBQUFBQXhIc1FwQWgrRG41NmVBZ0lBT09SUmdiZEhSMGJybW1tdFVXVm1wdUxpNERsdDhBd0FBQUFBQUFBQkhvVmdGb01PSWlJaFFZV0doQ2dvS2pJN1NLa0ZCUWZaNXJIYnUzS2tkTzNaMHlPRU5BUUFBQUFBQUFNQVJLRllCNkRCQ1FrSmtOcHM3Zk84cVNmTDI5dFoxMTEybndZTUhLeXNyUzJ2V3JOR3BVNmVNamdVQUFBQUFBQUFBN2M1a3RWcXRSb2NBZ0tiYXZYdTNUcDQ4cVZ0dnZWV3VycTVHeDNHSXZMdzg3ZHExUzhYRnhlcmZ2NytHRFJ2V2FWNGJtc1ppc1NnakkwTzV1YmtxS3l0VFZWV1YwWkVBQUFDQUs1YXJxNnM4UFQwVkdCaW9zTEF3bWMxbW95TUJBTkJobVV3bVU1T1dvMWdGb0NNNWUvYXNObTdjcUxGanh5bzBOTlRvT0E1anNWaVVtSmlvbzBlUHl0ZlhWMlBHakZIMzd0Mk5qb1Yya0orZnIrVGtaQVVFQktoMzc5N3k4ZkdoV0FrQUFBQVlxS3FxU3NYRnhjck96bFplWHA0R0R4N005ek1BQUZxSVloV0FUbXYxNnRYeTlQVFVwRW1Uakk3aWNLZE9uZEx1M2J0VlVWR2hRWU1HYWRDZ1FYSnhZY1RXemlvL1AxOEhEeDdVa0NGRDVPL3ZiM1FjQUFBQUFCY3BLQ2hRVWxLU1ltSmlLRmdCQU5BQ1RTMVcwUUlLb01PSmlJalFtVE5uVkZKU1luUVVoK3ZaczZlbVRwMnFQbjM2S0RrNVdSczNidFQ1OCtlTmpvVTJZTEZZbEp5Y1RLRUtBQUFBY0dMKy92NGFNbVNJa3BPVFpiRllqSTREQUVDblJiRUtRSWNURmhZbWs4bWs5UFIwbzZPMENYZDNkNDBmUDE1anhvelIrZlBudFc3ZE9oMDVja1IwaE8xY01qSXlGQkFRUUtFS0FBQUFjSEwrL3Y0S0NBaFFSa2FHMFZFQUFPaTBLRllCNkhBOFBEelVxMWN2SFQ5K3ZGTVhjTUxDd2pSMTZsUUZCQVJvMzc1OWlvdUxVMTVlbnRHeDRDQzV1Ym5xM2J1MzBURUFBQUFBTkVIdjNyMTE5dXhabzJNQUFOQnBVYXdDMENGRlJFU29yS3hNcDArZk5qcEttL0x5OHRJMTExeWowYU5IcTdTMFZCczJiTkR1M2J0VlhsNXVkRFMwVWxsWm1YeDhmSXlPQVFBQUFLQUpmSHg4VkZwYWFuUU1BQUE2TGJQUkFRQ2dKWHIyN0NrUER3OGRQWHBVUFh2Mk5EcE9tektaVEFvUEQ3ZlBZNVdXbHFhVEowOXE4T0RCNnQrL3YxeGN1TytnSTZxcXFwS3JxNnZSTVFBQUFBQTBnYXVycTZxcXFveU9BUUJBcDBVTEo0QU95Y1hGUmYzNjlWTjJkcmFLaTR1Tmp0TXUzTnpjTkh6NGNFMmRPbFgrL3Y3YXYzKy8xcTFicHpObnpoZ2REUUFBQUFBQUFBQmFqR0lWZ0E0ck1qSlNMaTR1T25yMHFORlIycFdmbjU4bVRacWs4ZVBIeTJLeGFOT21UZHErZlR0RFVnQUFBQUFBQUFEb2tCZ0dFRUNINWVIaG9aQ1FFQjAvZmx3eE1URXltNitzVTFyZnZuM1ZzMmRQcGFTa0tEVTFWVGs1T1JvMGFKQ2lvNk1aWGc0QUFBQUFBQUJBaDBIUEtnQWRXbFJVbEM1Y3VLRDA5SFNqb3hqQ2JEWnJ5SkFodXZIR0d4VWNIS3lrcENTdFhidFdXVmxac2xxdFJzY0RBQUFBQUFBQWdNdWlXQVdnUS9QMzkxZEFRSUNPSERseVJSZG5mSHg4TkdIQ0JFMmNPRkVtazBuYnQyL1grdlhybFpPVFkzUTBBQUFBQUFBQUFMZ2tpbFVBT3J5b3FDaWRQMzllcDArZk5qcUs0WHIyN0trYmI3eFJQL25KVDFSWldhbXRXN2RxdzRZTnlzM05OVG9hQUFBQUFBQUFBRFNJWWhXQURxOVBuejd5OVBUVWtTTkhqSTdpRkV3bWt5SWlJalI5K25TTkhEbFNKU1VsK3VHSEg3UjU4MmFkUFh2VzZIZ0FBQUFBQUFBQVVBZkZLZ0Fkbm91TGkvcjM3NitjbkJ3VkZ4Y2JIY2RwMlBiTDlPblROWFRvVUJVVUZHamp4bzNhdUhHalRwMDZaWFE4QUFBQUFBQUFBSkJFc1FwQUp4RVJFU0ZYVjFkNlZ6WEFiRFpyNE1DQnV2bm1telZzMkRBVkZ4ZHJ5NVl0V3JkdW5USXpNNi9vdWI0QUFBQUFBQUFBR005c2RBQUFjQVIzZDNlRmhvYnErUEhqaW9tSmtadWJtOUdSbkk3WmJOYUFBUVBVdjM5L1pXUmtLQ1VsUlR0MjdKQ1BqNDhHREJpZzBOQlFtYzFjRmdBQUFBQUFBQUMwTDNwV0FlZzBvcUtpWkxGWWxKR1JZWFFVcCticTZxckl5RWhObno1ZFk4ZU9sYXVycStMajQvWGRkOThwTVRGUkpTVWxSa2NFQUFBQUFBQUFjQVhoRm5vQW5VYlhybDBWR0Jpb3RMUTA5ZXZYVHlhVHllaElUczFrTWlrME5GU2hvYUU2YythTTB0TFNsSnFhcXNPSEQ2dDM3OTdxMzcrL2dvS0NqSTRKQUFBQUFBQUFvSk9qV0FXZ1U0bUtpdEsyYmR0MDZ0UXA5ZXJWeStnNEhVWlFVSkNDZ29KVVVsS2lvMGVQNnRpeFl6cDU4cVQ4L1B3VUdSbXBzTEF3ZGVuU3hlaVlBQUFBQUFBQUFEb2hpbFVBT3BYZXZYdkx5OHRMaHc4ZnBsalZBdDdlM2hvMmJKZ0dEeDZzRXlkTzZPalJvMHBJU0ZCaVlxTDY5T21qOFBCd0JRY0gwMnNOQUFBQUFBQUFnTU5RckFMUXFaaE1Ka1ZIUnlzaElVSDUrZm5xM3IyNzBaRTZKTFBack1qSVNFVkdScXFnb0VESGp4L1hpUk1ubEptWktTOHZMNFdIaHlzOFBGemUzdDVHUndVQUFBQUFBQURRd1ZHc0F0RHBSRVJFNk5DaFF6cDA2SkFtVEpoZ2RKd096OS9mWC83Ky9obytmTGhPbmp5cDQ4ZVBLems1V2NuSnlRb0lDRkJJU0lqNjl1MHJUMDlQbzZNQ0FBQUFBQUFBNklBb1ZnSG9kTXhtczZLam8zWGd3QUVWRlJXcGE5ZXVSa2ZxRkZ4ZFhSVWFHcXJRMEZDVmxKVFllMW9sSkNRb0lTRkJnWUdCQ2cwTlZaOCtmZVR1N201MFhBQUFBQUFBQUFBZEJNVXFBSjFTdjM3OWxKS1Nva09IRG1uY3VIRkd4K2wwdkwyOU5XalFJQTBhTkVoRlJVWEt6TXhVWm1hbTR1UGp0WGZ2WGdVRkJhbDM3OTcyT2NRQUFBQUFBQUFBb0RFVXF3QjBTbTV1Ym9xS2lsSnljckppWW1MazYrdHJkS1JPcTJ2WHJ1cmF0YXVHREJtaWdvSUNaV1ptNnVUSms5cTNiNS8yN2R1bnJsMjcyZ3RYL3Y3K01wbE1Sa2NHQUFBQUFBQUE0RVJjakE0QUFHMGxLaXBLWnJOWktTa3BSa2U1WXZqNysydllzR0dhUG4yNmJyenhSZzBkT2xSdWJtNUtTVWxSWEZ5Y1ZxNWNxVDE3OWlnek0xTVZGUlZHeDhVVllzcVVLWm95WllvV0wxNXN5Tzlmc21TSlpzeVlvYVZMbHhyeSs1M0JsaTFiOVBqamordm1tMi9XakJrenRITGxTcU1qb1Ewc1hyelkvbjY3R084RDUyRDArZEFJbHpvdTBYYmFZcjl6SG5FOHJzOEFBTUNaMExNS1FLZlZwVXNYOWV2WFQ0Y1BIOWJnd1lQbDdlMXRkS1FyaXArZm4vejgvRFJ3NEVCVlZGUW9KeWRIT1RrNXlzek0xUEhqeHlYVjlNb0tDZ3BTY0hDd0FnTURaVFp6V1dxdDgrZlBhOTI2ZGRxMWE1ZU9Ieit1YytmT1Nhb1p1ckZuejU0YU5HaVFicm5sRm9XRmhSbWM5TXF4ZlBseWxaZVhhL255NWJyLy92dU5qdFB1bGkxYlZxOWhQRDgvdjBYYlNrNU9WbHhjbkpLU2tuVHExQ21WbDVmTDA5TlRmZnIwVVd4c3JLWlBuNjdldlhzN0lqWWNyS085RHl3V2kyNi8vWGFWbFpVcFBEeGMvL3puUHkrNS9KWXRXL1RpaXk5S2toNTY2Q0hkY2NjZGpTNmJuWjJ0ZSsrOVY1SjA2NjIzNm9rbm5uQmNjRGhjWThVV2QzZDNCUVVGYWNTSUVicnR0dHNVRWhMU3pzbXVQQjN0UEhLeHhvNGxEdzhQOWVqUlExRlJVUm83ZHF3bVRweW9MbDI2dEhrZVIxNmZBUUFBSElGV1FRQ2RXblIwdEk0Y09hTFUxRlRGeHNZYUhlZUs1ZTd1cnZEd2NJV0hoOHRxdFNvL1AxOW56cHpSNmRPbmRmVG9VYVdscGNsa01xbDc5KzRLREF4VVFFQ0FBZ0lDNU83dWJuVDBEc05xdGVxcnI3N1NoeDkrcU5MUzBuclBGeFVWcWFpb1NLbXBxZkwxOWRVOTk5eGpRTXJPNjlpeFk0cU1qR3p3dVZ0dXVVVXJWNjdVakJrejJqbVY4YzZlUGFzbFM1WklraUlqSS9YWVk0L0owOU5UVnF1MVdkdkp6OC9YVzIrOXBaMDdkOVo3cnFTa1JJY1BIOWJodzRmMXhSZGZhTmFzV2ZyRkwzNGhWMWRYaDd5R1M3blUzOTBadDJ1a2p2WStNSnZOR2pac21IYnUzS24wOUhRVkZoYXFXN2R1alM2L2QrOWUrODhKQ1FtWExGWWRPSERBL2pPZlRUcXVpb29LKzV5ZHExZXYxbE5QUGFYcnI3L2U2RmlkV2tjN2p6UlZlWG01c3JLeWxKV1ZwWTBiTitxRER6N1EvZmZmcituVHA3Zlo3M1RVOWJrdGRNWnJJQUFBYUJxS1ZRQTZOUThQRDBWRVJPallzV01hTkdpUVBEMDlqWTUweFRPWlRQWmkxS0JCZzJTeFdIVDI3Rmw3OFNvMU5kWCtSZG5IeDBjQkFRSHEwYU9IQWdJQzVPZm54NXhYRGJCWUxQcnYvLzV2YmQ2OFdaTFVyVnMzVFpzMlRTTkdqRkJnWUtBc0ZvdHljM04xOE9CQmJkaXd3ZUMwbmN2bXpadTFkT2xTblR4NVV1dldyV3R3bWZuejUydisvUG50bk13NTdOaXhReGFMUlpMMDYxLy9Xb01HRFdyMk5yS3pzL1hiMy81V3VibTVrcVFCQXdabzJyUnBpbzZPbHFlbnA0cUtpcFNVbEtTVksxZnE5T25UK3Z6eno1V1JrYUhubjMrK3pYcHJOdVh2N2t6YmRRWWQ4WDB3YXRRb2U0RjAvLzc5bWpScFVxUEx4c2ZIMjM5T1NrcFNWVlZWb3dYVHhNUkVTVFhYd3hFalJqZ3dNZHJTOU9uVE5XZk9IRWsxTjRnVUZoWnExNjVkV3Jac21Tb3JLN1Z3NFVLRmg0ZXJYNzkrQmlmdHZEcmllYVFoRng5TFpXVmx5c25KVVVKQ2dqWnMyS0RDd2tLOTlkWmJpbytQMTlOUFB5MDNOemVIWjNERTlkblJPdk0xc0tPcnJxN1dEei84b0I5KytFR0hEeDlXWVdHaFRDYVQvUHo4RkI0ZXJqbHo1bWpreUpHR1pDc3RMWldYbDVjaHYvdFNuRFVYQURnN2lsVUFPcjBCQXdibzJMRmpPbno0c0lZUEgyNTBIRnpFYkRhclo4K2U2dG16cDZTYXdrdCtmcjd5OHZLVWw1ZW5uSndjWldSazJKZnQxcTJidW5YcnBxNWR1OXIvMng0OUtKelptMisrYVM5VVRaMDYxWDUzYkcyUmtaRWFPM2FzN3IzM1hwMDllOWFJbUozU29VT0hkUExrU2FOak9LMHpaODdZZjQ2S2ltcjIrbVZsWmZxdi8vb3Y1ZWJteXNYRlJZODg4b2htenB4Wlo1bVFrQkFOR1RKRXQ5OSt1OTU3N3oydFdyVktPM2JzMEQvKzhRODkrdWlqclg0TkRXbXJ2enZIazNNWk5XcVUvZWVFaElSR2kxVzJZVzdkM054MDRjSUZsWmFXS2kwdFRRTUhEbXh3ZVZ2UHF2NzkrOHZIeDhmeHdkRW12TDI5Nnd3ejJxZFBIOFhFeEdqNDhPRjYrdW1uVlZWVnBmLzg1ei82d3gvK1lHQktkQVFYSDB0U3pmbGc0c1NKZXVDQkI3Umt5Uko5ODgwMzJyUnBreTVjdUtBWFhuakI0VGRydGZiNjNCYTRCanFuakl3TXZmTEtLenArL0xnOFBEd1VFeE9qb0tBZ1ZWZFhLenM3VzRtSmlZcUppVEdrV1BXNzMvMU9SNDRjMGRkZmY5M3V2L3RTbkRVWEFIUUVGS3NBZEhwZVhsNEtDd3ZUMGFOSE5YRGdRSWFXYzNKbXMxbEJRVUVLQ2dxeVAzYisvSG5sNWVVcFB6OWZoWVdGU2s5UHQ5OE5haktaNU92cmF5OWMrZnI2eXRmWFZ6NCtQbkp4Y1RIcVpiU2JEUnMyYVAzNjlaS2FOdmVKcTZ1cmdvT0QyeU1hb0FzWEx0aC9ia2t2cHc4Ly9GQlpXVm1TcEljZmZyaGVvYXEyTGwyNmFNR0NCU29zTE5UMjdkdTFmUGx5WFgvOTlSb3dZRUR6Z3dPU1FrTkRGUmdZcU56Y1hPM2Z2Ny9SNVd5OXF2cjA2YVBUcDArcnJLeE1DUWtKRFJhcnpwNDlxNXljSEVrTUFkaFp4TWJHYXRpd1lVcE1UTFQzbWdOYXlzdkxTNDgvL3JoNjllcWx4WXNYYTl1MmJmcnl5eTgxYTlZc2gvNmUxbDZmY1dWSVQwL1hnZ1VMVkZKU29ybHo1MnJPbkRuMWVndVZsSlRZZTcrM3Q0U0VCSGw0ZUJqeXV5L0ZXWE1CUUVmQXB4SUFWNFNCQXdjcVBUMWRhV2xwR2pKa2lORngwRXkyQWxSNGVMaWttaUZUaW91TFZWUlVwTUxDUWhVV0ZpbzNOMWNuVHB5d3IyTXltZVR0N1cxZjExYkE4dmIybHFlblo2Y29aRlZWVmRubkd3Z1BEMit6WGlTQUVjNmRPNmR2dnZsR2tqUjgrSERkZHR0dGwxM0haRExweVNlZjFONjllMVZSVWFIUFB2dE16ei8vZkZ0SFJTY1dHeHVyTld2V0tETXpVL241K2VyZXZYdTlaV3p6VmZYcjEwOW1zMWxIamh4UlFrS0NmWml2Mm1yUFYyWFVrRWx3dklpSUNDVW1KcXF3c05Eb0tPZ2taczJhcGNURVJHM2Z2bDBmZmZTUnBrMmJSazlNdEN1THhhSVhYM3hSeGNYRit0M3ZmcWVwVTZjMnVKeTN0N2U4dmIzYk9WM0xYR3FJM282bU03MFdBS2lOWWhXQUs0S1BqNDlDUWtKMDVNZ1JEUmd3b0UzR2ZrZjdzZldtOHZYMVZkKytmZTJQVjFaVzZ2ejU4enAvL3J5S2k0dnRQNTgrZlZyVjFkVjF0dUhoNFNFdkw2ODYvenc5UGVYaDRTRjNkM2U1dTd2THpjM05xZWZJMnJWcmwzMFlsM256NXJYNnp0anM3R3l0V0xGQ2UvZnVWVTVPanFxcXF1VHY3NitZbUJqZGZQUE5qYzZ0TW1YS0ZFazFEU3Z6NTgvWGxpMWI5T1dYWCtySWtTT1NwTUdEQit1KysrN1Q0TUdESmRWOCtmM3l5eSsxZnYxNlpXVmxxVXVYTG9xT2p0YWNPWFBxREx2VjJQYVRrNVAxMldlZktTa3BTV1ZsWlFvTUROUzRjZU4wNTUxM3FsdTNiaTE2N1VlUEh0VVhYM3loaElRRUZSWVd5dHZiVzFGUlVicnBwcHQwelRYWE5KcXBzY2RxejdXd2VQRmlMVnUyck43anRUbHEzeWNrSk9penp6NVRTa3FLS2lzcjFhdFhMOTF3d3cyNjQ0NDdXblY4TkRkZmMvWlBZelp2M3F6S3lrcEphckRSdnpFQkFRRzYrdXFyRlJjWHB4MDdkdFNiTStEaWZkYVF4djVtelhsZFZxdFZHelpzMExwMTYzVGt5QkVWRnhmTDA5TlRZV0ZobWpScFVwM2lXM1AzMTVFalI3Um16Um9sSmlicTFLbFRxcXlzVk5ldVhUVmt5QkRObmoyN3dTR2RISFdzYk4rK1hTdFdyRkJxYXFyS3lzb1VGQlNrYTYrOVZuZmVlV2VqNjBpWGZoODRLdHZtelp1MWN1VktIVDU4V09YbDVRb09EdGJreVpNMWQrNWMvZnZmLzc3cys3QWhvMGFOMHBvMWF5VFYzQ2w5M1hYWDFYbmVhclZxMzc1OWttcUtxcjYrdmpweTVJZ09IandvaThWU0w2K3Q1NDNaYkc3dzVobEhuQXNlZU9BQkxWMjZWT3ZXclZOaFlhSG16WnVuZSs2NTU3S3Y5Y1NKRTNyaWlTZFVVbEtpcmwyNzZxOS8vV3U5b2NvdXBTTWVsNDVpTzFjMTFudS91ZGNZcWUydnJhM0padFBjL2Y3amp6L3FoUmRla0NROThjUVR1dlhXV3h2ZDltOS8rMXZ0Mzc5ZkF3Y08xTHZ2dml1cDQ1NUhXdXFlZSs3Ujl1M2JWVnBhcWcwYk5takdqQm4xbG1uTHp5OHQyWDV0ZVhsNVdyNTh1WGJ0MnFXVEowL0tZckdvVzdkdUdqeDRzTzY4ODA3MTc5Ky8yWm1hYzIxRjY4VEZ4U2t6TTFNVEpreG90RkIxS1NrcEtmcnFxNjkwNE1BQkZSWVd5dFBUVTlIUjBab3hZNGF1dXVxcWVzdFBtVEpGSGg0ZVdyNTh1VDc5OUZPdFdyVksrZm41NnRtenArYk9uVnNuUSszam83eTgzUDcvRjM5bTgvRHcwQmRmZktGMzMzMVhXN1pzVVZsWldaMWxqaHc1b20rKytVYjc5Ky9YbVROblpEYWIxYTlmUDgyWk0wZmp4bzJybC9IdzRjUDZ6My8rb3dNSERxaW9xRWcrUGo0YVBueTRubnZ1dVNibmFzMit1ZFJyQVlET2dtSVZnQ3ZHb0VHRGRPTEVDUjA1Y3NRcEpoR0c0M1hwMGtVQkFRRUtDQWlvODdqVmFsVnBhYW1LaTR0VldscHEvMWRXVnFhaW9pSjdnK0RGVENhVHZYQmwrOWVsU3hlNXVibkpiRGJiLzEzOC8yYXpXU2FUU1M0dUxqS1pUQTMrN0FqYnQyK1hWRE5rVEVOZmJKcGorZkxsV3J4NHNYMTRSWnZjM0Z6N2hNclRwazNUcjMvOTYwdmV4YmRreVJKOTl0bG5kUjdidDIrZkRodzRvRC8vK2M4YU5teVlubm5tR1IwOGVORCt2TVZpVVVKQ2d2YnYzNjgvL3ZHUGwyejhXTFZxbGQ1KysyMVpyVmI3WXprNU9mcjY2Ni8xd3c4LzZNMDMzMVJJU0Vpelh2dXlaY3YwejMvK3MwNUI4OXk1YzRxUGoxZDhmTHl1di81NlBmMzAwMjFXdUhUVXZsKzJiSmtXTDE1YzU3RVRKMDVvNmRLbE9uVG9rRjU4OFVWRDh6V1hyUURnNCtOenlZYldob3dkTzFaeGNYR3lXQ3c2ZE9oUXM5ZHZyZExTVWozLy9QTktTRWlvODNoeGNiRU9IanlvczJmUHRyaEI3YlBQUHJQM3FLd3RMeTlQbXpadDBvOC8vcWcvL2VsUEdqOStmS1BiYU1teFlyVmF0V2pSSW4zMzNYZDFIcy9KeWRHbm4zNnFmZnYyS1RvNnVrV3Z5UkhaM25qakRmdVFxRGJaMmRuNitPT1BsWkNRWUc4VWJhN1kyRmlaVENaWnJkWUdpMVdwcWFrcUxpNjJMOXUxYTFjdFg3NWM1ZVhsU2sxTlZVeE1USjNsYlQyckJnOGVYSyt3NGFqMzJ0dHZ2NjIxYTljMjYzV2VQMzllenozM25FcEtTdVR1N3E2WFhucXBXWVdxem41Y1hvN3RtaFlaR1Zudk9VZGNZOXJxMnRyU2JDM2Q3MlBIanBXZm41L09uVHVuTFZ1Mk5GcXN5cy9QdHhkMlc5Skk3bXpua1picTM3Ky9nb09EZGZyMGFlM2V2YnRlc2FxdFA3KzBadnViTm0zU20yKytxYkt5c2pxUDUrWGxhY3VXTFFvUEQyLzIvbXpMYXl2cSsrR0hIeVRwa2tYbHhxeFlzVUx2di8rK1RDYVRSbzRjcWJGanh5b3ZMMDk3OSs1VmZIeThacytlclYvKzhwY05ydnZtbTI4cU1URlJvMGFOMHVuVHA3VjM3MTR0WExoUVBqNCs5dTg3dHZmQ045OThJN1Backp0dXVxblJMSC85NjErVm1KaW9hNis5VnFkUG42N3ozRFBQUEtQeThuSU5HVEpFSTBhTVVINSt2bmJ0MnFYbm5udE9yNzc2cWthUEhtMWZkdlhxMWZidklNT0hEMWVmUG4yVW01dXJiZHUyMlpkcFNxN1c3SnRMdlJZQTZDd29WZ0c0WXZqNSthbHYzNzVLVFUxVlpHUWtjMWRkUVd4REFsNXFpSXFLaWdxVmxwYXFvcUtpMFg4RkJRV3FyS3pVaFFzWDZoUkxXc0xmMzc5VjYwczFkL2RKMG9BQkExclZhMmJObWpWNi8vMzNKVWxCUVVHYVBYdTJCZzBhSkZkWFZ4MC9mbHhmZnZtbDB0TFN0SHIxYW5sNmVqWTYzT0NlUFh1VWtaR2gyYk5uNjlwcnI1WEZZdEg2OWV1MVlzVUtXU3dXTFZxMFNDTkhqdFRCZ3dkMXl5MjM2S2FiYnBMVmF0WFdyVnYxMldlZnlXcTE2cjMzM3ROVlYxM1Y0T3RKUzB2VDExOS9yWUVEQitxT08rNVFTRWlJQ2dzTHRXclZLbTNZc0VFRkJRVjY4Y1VYOWZlLy83M0orMlBkdW5YMkJxMFJJMFpvMXF4WjZ0V3JsL0x6OC9YdHQ5OXE4K2JOaW91TFUwUkVoR2JQbm0xZjczLys1MzhrMVRUUXJscTFxczVqemVHb2ZaK1VsS1RVMUZSTm5qeFpOOTEwazdwMTY2YVVsQlF0V2JMRVBvZlQxcTFiZGZYVlY3ZExQa2ZzbitQSGowdXFHY2ExdVExdHRSdkFUcHc0NGJCaVZWTmYxNUlsUyt5TmFUTm16TkFOTjl3Z2IyOXY1ZVhsS1NFaHdUNXNYSE8zSzlVMG5Kck5aazJhTkVuanhvMVRuejU5WkRhYnRXZlBIdjM3My85V1pXV2wzbnJyTFgzeXlTY045aUp1NmJIeTJXZWYyUnVtKy9YcnA3bHo1eW9zTEV6bnpwM1Q2dFdydFc3ZE9xV25wemQxVnphb3BkaysrdWdqZXdOei8vNzlOWHYyYklXSGgrdmN1WFA2L3Z2dkZSY1hwMlBIanJVb1U5ZXVYZFcvZjMrbHBhVTFPRytWN1cvWnUzZHZCUWNIMitkTHJLNnVWa0pDUXAxaVZWRlJrWDI0Mm91SEFIVFV1ZURvMGFOS1NFalFiYmZkcHFsVHA2cTh2UHl5MTZ1cXFpcTkrT0tMeXM3T2xzbGswaC8rOElkbTM5VFRtWS9MeTFtN2RxMzk3enB0MnJRNno3WDBHbE5iVzExYlc1T3RwZnZkYkRicjJtdXYxVGZmZktQRXhFU2RPM2RPZm41KzlaYmJ2SG16ckZhcnpHYXpKaytlM01TL1JBMW5QSSswUmxSVWxFNmZQbTIvSnRxMDllZVgxaHdmdTNmdjFpdXZ2Q0tyMVNvZkh4Lzk3R2MvMDZoUm8rVGw1YVdjbkJ5dFg3Kyt6blc5cmE2dGJXbmJ0bTMybThhYzNmang0MXQwVTF2dFhwek5jZWpRSWIzLy92dnk4ZkhSYTYrOVZxZHduWjJkcmFlZWVrcWZmLzY1Um80Y1dlL3pXWGw1dVU2ZE9xVWxTNWJZdjZzdlhicFVuMzc2cWI3Kyttdjc2M2o4OGNjbC9WOVJ5UGIvRjZ1b3FGQkdSb2IrOWE5L05UaUgxTXlaTS9YVG4vNVV2cjYrOXNkV3JseXBSWXNXYWRteVpmWmkxYkZqeDdSbzBTSjVlSGpvNVpkZjF0Q2hRKzNMMXk0YVhTNVhhL2JONVY0TEFIUVdGS3NBWEZHR0RCbWlreWRQNnRDaFE0ME9wWU1yazYzblZGTlZWMWZMWXJIb3dvVUxzbGdzOWY1WnJWWlpyVlpWVjFjMytQUEpreWRibmRuMjVhaG56NTR0M2taaFlhRjllSjJJaUFpOStlYWJkYjZ3UlVaR2F0S2tTZnJqSC8rbytQaDRmZjMxMTdycHBwdnM4NGZWbHA2ZXJ2bno1OWVaQkh6Z3dJR3FyS3pVcWxXcmRPYk1HYTFaczZiZThHdlIwZEdxcUtqUVYxOTlwWUtDQWgwNGNLREJ1VnoyNzkrdmNlUEc2WVVYWHFqVHEyREVpQkh5OC9QVDh1WExsWjZlcnMyYk45ZnIvZENRYytmTzZiMzMzcE1rM1hqampYcnFxYWZzalNlaG9hRWFNV0tFWG52dE5jWEZ4ZW16eno3VHpKa3o3Y2VJcmNkQjdRSm9jM29oU0k3ZDl5a3BLZnJaejM2bWh4OSsyUDVZZUhpNFFrSkM5T3RmLzFxU3RINzkrbVlWcTFxVHp4SDc1K3paczVLa3dNREFacTBuMVMwR08zSU9tYWErcmsyYk5rbVNKa3lZVUtlaElqUTBWQ05IanRTOGVmTmF0RjJwcHBmd25EbHo2ajBmRVJFaFYxZFgvZjN2ZjFkaFlhSDI3dDJyc1dQSDFsdS9KY2ZLMmJObjlkRkhIMG1TWW1KaTlNWWJiNmhMbHk3MjU0Y05HNlkrZmZybzMvLytkNE9abTZvbDJYSnpjL1hwcDUvYXN5MWN1TEJPTVdUWXNHSHEyYk9uUHY3NDR4Ym5pbzJOVlZwYW1yS3pzNVdibTF2bm1JeVBqNWNrZTZPU3Q3ZTNvcU9qbFpLU29vU0VCTjExMTEzMlpaT1NrdXlGbzlybk9FZWVDL2J0MjZmYmJydXRXWE1ZdnZmZWUvWUc0Ri85NmxlYU1HRkNrOWUxNmN6SFpVT3NWcXR5YzNPMWV2VnFmZkxKSjVLa01XUEcxQmtDcWpYWG1OcmE0dHJhbW15dDNlOVRwa3pSTjk5OG82cXFLdjM0NDQrYVBuMTZ2V1ZzUFRyR2p4L2Y3SG1hblBVODBsSzJlZklLQ2dyc2o3WDE1NWZXYkwrOHZGeHZ2UEdHckZhcmV2VG9vVGZmZkxQTzlzUEN3alJ1M0xnNlBhN2E2dHJhbHByYmk5OUlMYzE2N3R3NXVibTV5ZFBUczFuckxWdTJURmFyVlE4KytHQzlIcGE5ZS9mVy9mZmZyemRhYU5iTEFBQWdBRWxFUVZUZWVFUGZmZmRkZ3pjVFBmTElJM1hPaFRObXpOQ25uMzVxTDU0MWg5VnExUzkrOFl0R2l6dDMzMzEzdmNjbVQ1NnNSWXNXMVNrUUwxdTJUQmFMUmZQbno2OVRxSktrNE9EZ0p1ZHB6YjY1M0dzQmdNNkNZaFdBSzRxdnI2OGlJaUowOU9oUlJVVkZkWmpKWU9GOFhGeGMxS1ZMbHpvTk5NM2hpR0pWYVdtcEpOV1pqNmU1VnE1Y3FZcUtDa25TNzM3M3V6b05wRFptczFrTEZpelF2SG56WkxWYTlkMTMzK2xYdi9wVnZlVzZkKy9lNFBBck45MTBrLzFPV1I4Zkg5MTMzMzMxbHJuKyt1djExVmRmU2FycEdkQlFzYXBMbHk1NjZxbW5HaHorNnY3Nzc5ZmF0V3RWV2xyYTVHTFZkOTk5cDlMU1VuWHQybFdQUC81NGc3MTNmdjd6bnlzdUxrN0Z4Y1ZLVEV5c014eElhemx5My92NStlbisrKyt2OTNoTVRJd2lJeU4xN05neGUwODhJL0sxUkhsNXVTUTF1NUhrNG5VYUd1S3pyZG5lbXczdE0wbXQ2Z25aVU1PdXpUWFhYS08vLy8zdmttcnVBbTZvS05DU1kyWDE2dFc2Y09HQ0pPbkpKNTlzOEx3M2QrNWNyVm16UmprNU9jMTZQYTNOdG1iTkd2dXdlVTgrK1dTRHZYYm16WnVuOWV2WHQzakluSi84NUNmNi9QUFBKZFhNVzJVclNKU1hseXM1T1ZsU1RVSExKalkyVmlrcEtVcE9UdGFGQ3hmc21XekRtbmw1ZVduZ3dJSDI1UjM1WG5OemMydlMvRlEySzFhczBNcVZLeVZKZDl4eGgzNzYwNTgyZWQzYU92TnhhYk5zMlRMN2ZFVzFtYzFtM1hISEhici8vdnZyWEVjY2RZMXBpMnRyYTdLMWRyOFBIRGhRSVNFaHlzek0xSll0VytvZE83bTV1ZmIzVlVOekdWMk9zNTVIV3NxV3BmYndvRzM5K2FVMTIxKzdkcTM5SnBFRkN4WTBldU5GUzY3dGJYbHRiYTZRa0pBT1ZiQnFDUThQRDVXV2xxcXFxcXBad3p3bkpTVkpraVpPbk5qZzg3WWlURU9mUzgxbWM3M2hJWHYwNkNHejJheVNrcEltWjdBeG1Vd2FObXpZSlpjNWV2U29rcE9UbFpXVnBaeWNIUHQ1eS9ZNVZKSzlaM1Z6ZTNwZXJEWDdwaW12QlFBNkE4ZE1tZ0VBSFVoTVRJeE1KcFA5d3lMUVVkbm12ckkxY3JhRXJWZEFaR1Nrb3FLaUdsMHVPRGpZM3JocWEzQzkyUERod3h2OE1oc1dGbWIvT1RZMnRzRTd4L3YyN1d2LytkeTVjdzF1ZjhTSUVlcldyVnVEejNsNmV0cS93RFgxenN2ZHUzZExxcmxqT2k4dlQ5bloyZlgrMVg0OUZ3L0IwMXFPM1BjalI0NXN0SEJxKzlKZlZGUmtXTDZXc08zN2krZTdhSXJhRFF4RzNJRnF1MXQyNDhhTjJyaHhZNXYvdnRMU1VxV2xwZG5uUTVMVWFLTk9TNDRWMi94aGtaR1Jpb2lJYUhCZEZ4ZVhWdmRZYmtrMlc0K2c4UER3UnJPNXVybzJXQUJ2cXBpWUdQdDVxL1pjS1ltSmliSllMREtaVEhWZXUrMTNWVlpXNnRDaFEvYkhiWCtmb1VPSDFqbTNPUEs5RmhNVDArU2VLSHYzN3JVWGthNjk5bG85K09DRFRWcXZxVHJMY1hrcEhoNGVldU9OTi9UUVF3L1ZheWgzMURXbUxhNnRyY25taVAxK3d3MDMyTGRsbS9QTnhqWUVZTmV1WFZ0MGc0aXpua2RhcXFFYms5cjY4MHRydHI5anh3NUpOYjFFeG93WjA4eFhlMm50ZlcyOTB0bDZERFYzK0V0Ymo2ekdya1ZkdTNhVjFQRDF3RGJ2YjBPUHQyUUk5a3ZkV0ZoWVdLamYvT1kzZXZqaGg3VjQ4V0lkT0hCQVpyTlpQL25KVHlTcHp1L0x6OCtYbTV1YlBYdEx0V2JmdE9ZbVNRRG9TT2haQmVDSzQrSGhvUUVEQmlnNU9Wa0RCZ3hvdFBFYmNIWStQajRxTEN5c016Uk1jMlZtWmtwU2t5YTVEZzhQMTZGRGgzVG16SmtHbjI5c0hxN2FkOC8yNk5IanNzdlk3dGkrMk9XR2tRc0tDcExVOUdIZk1qSXlKRWxidG16UmxpMWJMcnY4K2ZQbm03VGRwbkxrdmc4SUNHaDBYZHNkeUpXVmxZYmxhd2wvZjMvbDV1WXFQeisvMmV2V2JvaTgxTDVwS3c4KytLQ2VmdnBwVlZSVTZOVlhYOVVubjN5aW4vNzBwN3IrK3V0YmREZjV4WTRmUDY2NHVEZ2xKeWZyeElrVERSWWlHK3RSMXBKanhUWWZ6K1dPaGRiMlZtN0xiTTBkU3F3Mk56YzNEUnMyVEx0Mzc2NHpiNVd0eUJRZEhWMW4rN2JpVmtWRmhSSVNFalJzMkRDVmxwYnE2Tkdqa3VyUFYrWEk5MXJ0NHNTbFpHVmxhZlhxMWFxcXF0TFFvVVAxKzkvL3Z0bHp3MTJzc3g2WE50T25UOWVjT1hOVVZWV2xsSlFVTFYyNlZHZlBudFZ6enoybnYvemxML1Z5T09vYTB4YlgxdFprYzhSK3YrR0dHL1R2Zi85YkZvdEYyN2R2cjlPRHlqWUU0SFhYWGRlaW5qTE9laDVwS1Zzdmo5cERqYlgxNTVmV2JOOTJubXZ1dkhkTjBkYlhWdFFWR3h0clA2OWY2a2FLaTNsNmV1cjgrZk1xS3l0cjhPOWlLNXkzdHZEVEZKZTZyaTFhdEVnSERoelF2SG56TkhmdVhIc3Z4dXJxNm5xOWFMdDA2V0tmMjdnMTgxNjNadCswOWhvTkFCMEZQYXNBWEpFR0RCZ2dkM2QzaC9ZQ0FOcWJiZmlSNWc3dlZwdnRqdWFtTk1EWWVxZzAxdFBGMXRQclVocGJwaWxmd0M3WGFHWGJkbE9IZld2dWNDSzFoK0J4aFBiYTl5MzljdXZJZkMxaE83NVRVMU9idlc1YVdwcjk1OGJ1a205TE1URXhldSs5OSt4RHc2V25wMnZSb2tXNjg4NDc5Zm5ubjdkcWFNSVBQdmhBOCtmUDErZWZmNjREQnc2b3ZMeGM0ZUhodXVxcXErck1hZE9ZbGh3cnpUa1dXcU1sMld5TnBJME5DK1VvdHIvbDZkT25kZXJVS1VrMVBaTnFQMmZqNXVhbUlVT0dTUHEvSGh0SlNVbXFycTZXVkw5WTVjajNXbE43RXRidTBUSmh3b1FHaHoxcmpzNThYTnA0ZTN1cmQrL2VDZ2tKMFpRcFUvVDIyMi9Mejg5UEpTVWxldlhWVit2ZGFPR29hMHhiWEZ0Yms4MFIrejBvS01qZUc3cDJNZVQwNmROS1NVbVIxTEloQUNYblBvODBsOFZpc1gvR3F6MTBhRnQvZm1uTjltMk43WDUrZnMzYVJsTzA1YlVWOWYzMHB6K1ZxNnVyVnF4WVlYOWZOb1d0VUxsOSsvWUduN2RkT3krZSs2bWxXdExqU3FycFFXZzJtM1gzM1hmWHVRWTIxSlBNMXF0djU4NmRyY3JWM3ZzR0FEb2llbFlCdUNLWnpXWU5IanhZKy9idDArblRwNXMxTVNyZ0xJWU1HYUlEQnc0b056ZFhhV2xwemJycjBjYkR3ME1sSlNWTktqTFlobFl6NHM3aXByRGR4ZC9VQmhKM2QzZVZscFpxeG93WmRTYnFiaS9PdnUrTnpqZDgrSER0M2J0WGhZV0ZPbmp3b0dKaVlwcTg3cTVkdSt4NUdudGZYS3B4bzZVTkg3V0ZoNGZyOWRkZlYxcGFtbGF1WEdtZjIrTmYvL3FYRGg0OHFELy8rYy9OTGlTdVhMbFNYMzc1cGFTYVhoNC8rOW5QRkJvYVdtYzdEYzJwMDFxdXJxNnlXQ3lYN1ozWFdLL0l0bVI3N1pmNzNhM045cE9mL0VTTEZ5K1dWRk9BR2oxNnROTFQweVhWTDFaSk5RV3ArUGg0SFRwMFNCVVZGZmFoaDd0MjdWcXZnR3JFZTIzNjlPazZldlNvRGh3NG9ILzg0eC9xMjdkdmczTkpOY1dWZWx6MjdObFRqejMybUY1OTlWVmxabVpxMmJKbG1qdDNydjE1bzY4eGw5S2FiSTdhNzFPbVROSCsvZnNWSHg5djcyV3dhZE1tU1RYbno1WjhwbW1wOWpxUE5OZU9IVHZzd3dCZWRkVlY5c2ZiK3RocXpmYk5ack1zRmt1ZDRYZ2RxUzJ1cldoWXIxNjk5TXRmL2xLTEZ5L1cwMDgvclNlZWVFTFhYWGRkdmYyYm01dXJzMmZQMmdzeHQ5OSt1M2J0MnFVUFB2aEE0ZUhoaW95TXRDK2JrNU9qSlV1V3lHdzI2MmMvKzFtck0zcDZlcXFzckV4RlJVWE43cW5sNXVhbWlvb0tIVDkrWFAzNjlaTlVNK3ptKysrL1gyL1pXMjY1UlFrSkNmcmdndzhVR1JsWnB4ZHplbnE2d3NQRG01U3JQZmNOQUhSVTlLd0NjTVdLakl5VWo0K1BFaE1USGRJd0NiUzNhNis5MXY3ejU1OS8zcUp0OU96WlU5TC9EZHR5S2JhRzJhWU9NK1ZvamMxbFpXUHJUUk1hR3RxazdkbUdEV3hvQXZqMjRPejczdWg4a3lkUHRqZUlmUEhGRjAxZUx6OC8zOTdnZWUyMTE5YWI2OFUyM3YvRjg2UmN2QTFIaVlxSzBvSUZDL1RoaHgvYTUwSFl2bjE3cys3T3RmbjIyMjhsMWR4ZC9wdmYvRVpoWVdGMUdvMHU5WnBhd3paY3JtMjR1c1lZOFY2eVpjdkt5cnJrY3EzTkZoNGVydTdkdTB1cUtWYlo3bjUyZDNkdnNKQnFLMkJaTEJZbEp5ZmI1MjBhT1hKa3ZZWStJOTVyWnJOWnp6Ly92SUtEZzFWZFhhMlhYMzY1eGIxMHIrVGpjdkxreWZaZWRKOSsrcW55OHZMc3p4bDlqYm1VMW1SejFINmZPSEdpM04zZFZWbFphWi9ueURZRVlFdDdWYlZVZTUxSG1zTmlzZWpERHorVUpQWHAwNmZPL0YxdGZXeTFadnVCZ1lHU0hEL1A1OFVjZVcxRjQyYk5tcVg1OCtlcm9xSkNyNzMybXViT25hdVhYbnBKaXhZdDBtdXZ2YVpISG5sRWQ5MTFsMzJlTTBrYU5XcVU3cm5uSGhVVUZPalJSeC9WSC83d0I3M3p6anY2MDUvK3BGLys4cGZLejgvWGdnVUw2aFY0V21MdzRNR1NwR2VlZVViUFAvOThzOWE5N3JyckpFbFBQdm1rWG5ubEZiM3h4aHU2Nzc3NzFLdFhyM3JMVHBvMFNUZmRkSk55YzNQMTRJTVA2cm5ubnRNNzc3eWozLzN1ZDNyb29ZZWFuS3M5OXcwQWRGUVVxd0Jjc1Z4Y1hEUmt5QkFWRmhaZTlnczM0SXdpSXlQdGsxZHYyclNwUlpOTjI0YWpPbno0c0wwUnRDRzFoK2F4TlFxMHQzMzc5alU2eEV0cWFxcTlrZWxTazdyWFptdGdUa3hNYkhCdWxhYW8zU0JyRytLcnFaeDkzeHVkcjFldlh2YUdoQjkvL0ZHYk4yKys3RHBXcTFWdnYvMjJLaW9xNU9ibXBwLy8vT2YxbHJFVkhJNGNPZExnTml3V2kzM290c2EwNU8vZXZYdDNQZlBNTS9iL1AzVG9VTE8zYTV0WHhUWWN6Y1gyN2R2WHBDek5aZnQ5Qnc4ZWJIU092TUxDd3N2dXQ3Wmd5NWFVbE5Sb2tkRlIyVWFOR2lXcDVueGpHMFo0eUpBaERRNmgxNzkvZi91UVlna0pDZmJoTEM4ZUFyRDJZKzM5WHV2YXRhdGVldWtsZVhwNnFyeThYSC84NHgvdFF4dzJ4NVYrWE02ZlAxOVN6ZENNLy9yWHYreVBPK0lhMDFaYWs4MVIrOTNMeTBzVEpreVFKRzNkdWxYWjJkbEtTMHVUaTR1TGJyamhobVpsYXEzMlBJODAxZnZ2djI4ditEejY2S04xcmc5dGZXeTFadnZEaHcrWFZIT2V0TTE5MVZSdGRXMUY2OHlhTlV0TGx5N1Y3YmZmTGw5ZlgrM1pzMGZmZi8rOWR1ellJWlBKcEprelo5by9yOW5NbXpkUHI3MzJta2FOR3FYVTFGU3RYcjFhcWFtcG1qQmhndDU5OTExTm5UclZJZGtlZSt3eFJVVkZLVDA5L2JMRjVvczk4c2dqbWp0M3J2ejgvTFIxNjFZbEppWnF4b3daZXVxcHB4cGNmc0dDQlhyNjZhYzFZTUFBSlNRa2FNMmFOY3JMeTlOZGQ5M1ZyRnp0dFc4QW9LT2lXQVhnaWhZU0VxTHUzYnZYbVVzQzZFaCs5YXRmeWN2TFM1SzBjT0ZDclYyNzlwTExGeGNYMTdsNy90WmJiN1hQNzdCdzRVTDdjRE8xV1N3V3ZmMzIyN0phclhKM2Q5ZXR0OTdxd0ZmUWRMbTV1ZnJvbzQvcVBWNVpXYW4zM250UFVrMXZnYVoreWJ2eHhoc2xTUlVWRlhycnJiY2FuZE1oUHo5ZmUvYnNhZkE1Mjc2WGFocVNtOFBaOTcwejVKcy9mNzc4L2YwbFNXKzg4Y1lsQzFZVkZSWDZ5MS8rWXI5RC94ZS8rRVdEZDhmYUdpVnRRNkJkN0pOUFBtbTBBZGJtY24vMzJuTm0xVlo3MkN4dmIrOW1iOWZXSzZ5aDdaOC9mMTVMbGl5NVJPcVd1K2FhYXlUVi9MM2ZlKys5ZXIyUnE2dXI5YzQ3NzF4MldMQzJNR25TSkh1MmQ5OTl0OEZzYjcvOXRrT3kyWXBWWjg2Y3NmOE5HaW8rU1RXTnJyYkMrWTRkTyt6RGh6VzB2Skh2dFlpSUNEMzc3TE15bVV3cUtDalFzODgrYTUrL3A2bXU5T055NE1DQjlwN09jWEZ4OW9LaUk2NHhiYVUxMlJ5NTMyMDlxSGJ0Mm1YdlZSVWJHMnUvcWFDOXRPZDU1SEtLaW9yMDhzc3ZhK1hLbFpLazJiTm4yMjlNc21uclk2czEyN2VkbTZ4V3E5NTQ0NDFHNTc5cTZEcmJWdGRXdEY3djNyMzF5Q09QNkovLy9LZFdyRmloTld2V2FQbnk1ZnJiMy82bVJ4OTl0TUhldnFOR2pkSXJyN3lpcjc3NlNxdFhyOWJubjMrdVo1OTl0dEVoUHRldFcyZnZxWHV4YjcvOVZ1dldyYXYzZU4rK2ZmVzN2LzFOcTFhdHFuZXR1ZFQycEpydkRQZmZmNzgrK2VRVHJWcTFTdi83di8rcnUrKytXNjZ1cm8ydWU4TU5OK2lkZDk3UnQ5OStxMVdyVm1ucDBxVzY5OTU3bTVWTGN1eStBWURPaG1JVmdDdmVzR0hEVkZKUzBxVGhkd0JuMDd0M2J6My8vUE55ZDNmWGhRc1h0SERoUWozNTVKTmF1WEtsRGg4K3JNek1UQjArZkZnYk5telFXMis5cGJ2dXVzdmVtRzliLzc3NzdwTlVjMWYvd3c4L3JKVXJWK3JvMGFNNmZ2eTRObXpZb0NlZWVFTHg4ZkdTcENlZWVLTFpZOEk3aW8rUGp6NysrR085OXRwcjJyOS92ekl5TXJSNTgyWTk4Y1FUOXNiQnVYUG4yb2VndVp4Qmd3YnArdXV2bHlSdDI3Wk5qejMybU5hdVhhdGp4NDRwUFQxZE8zYnMwTHZ2dnF0Nzc3MjMwYnVwYTg4OTg2OS8vVXZIamgzVGhnMGJtdlQ3blgzZk8wTStmMzkvdmZ6eXkvTHg4VkZGUllWZWV1a2xQZlBNTTRxTGk5T3hZOGVVbVptcC9mdjM2My8vOTMvMWkxLzh3bDZzdmVXV1czVEhIWGMwdU0zYXcwdTk4TUlMV3JseXBkTFQwNVdjbkt4Rml4YnBvNDgrdXV4UWtwZjd1ei8yMkdONjhjVVh0WEhqUmgwN2Rrd25UcHpRdG0zYjlNSUxMMGlxYVNDcFBmOUlVN2RydTJNOUtTbEpyNzMybWc0ZE9xVDA5SFN0WGJ0V3YvclZyK29OZWVnb0V5ZE90TS9uc0huelpqMzc3TFBhdlh1M01qSXl0R1BIRHYzKzk3L1h0bTNiTkhEZ3dEYjUvWmR5elRYWDJMTnQzYnBWZi9qREg3Um56eDVsWkdSbysvYnQrdTF2ZjZ2dDI3YzdKRnRzYkt4TUpwTXFLeXZ0bnhrYW1xL0t4bGFZc2szV0hod2MzR0FCMWVqMzJyaHg0L1RBQXc5SXFobmE3Ym5ubm10V296ekhwZlRBQXcvSWJEYkxhclhxL2ZmZmw5VnFkY2cxcHEyMEpwc2o5N3V0TUZWZVhxNnZ2LzVha2d6cFZkQ2U1eEZKS2lrcFVYWjJ0ckt6czNYeTVFbWxwYVhwaHg5KzBGdHZ2YVY1OCtiWmg3S2RQWHUyL2IxWlcxc2ZXNjNaZm1Sa3BHNi8vWFpKLzNjKysrYWJiNVNXbHFiMDlIUnQzTGhSdi8vOTd4dHNlRytyYXlzQUFPZzR6RVlIQUFDakJRWUdxbGV2WGtwT1RsWjRlSGlEdy9rQXppdzJObFp2di8yMlhuLzlkV1ZrWkNnNU9Wbkp5Y21OTG0rN2c5OW16cHc1S2lrcDBYLys4eC9sNU9SbzBhSkY5ZFp4ZFhYVlF3ODlaT2pRRkZPbVRGRldWcGJpNHVJVUZ4ZFg3L25ycnJ0T2Q5OTlkN08ydVdEQkFoVVhGMnZuenAwNmV2U29GaTVjV0c4Wms4bGtuMVBtWXFOSGoxWlFVSkRPbkRtanpaczMyM3YrWER3Y1NtT2NmZDg3UTc3bzZHajk5YTkvMWV1dnY2N1UxRlRGeDhmYkcrMHY1dUhob1FjZWVFQXpaODVzZEh2anhvM1Q5ZGRmcjdpNE9KMDdkNjdlYTVvNWM2Yk1ack45YUxPR1hPN3ZYbDFkclMxYnRtakxsaTMxMWpXYnpmcjFyMy9kNEYzSWw5dnVBdzg4b01URVJKV1VsTlI3SC9qNStlbk5OOS9VZ3c4KzJHanVsbkoxZGRXZi92UW4vZmEzdjFWdWJxNzI3TmxUNzI3NkJ4OThVQVVGQmZiQ2NYdTVPRnREeDhmRER6K3NzMmZQdGpxYnY3Ky9JaUlpN01VblB6OC85ZS9mdjlIbEx5NWtYYXF3WmZSN2JmYnMyVXBQVDlmNjlldDE4T0JCdmY3NjYvcmpILzlZYjM2dGhuQmMxc3c3Tm5QbVRDMWJ0a3dwS1NsYXYzNjlwa3laMHVwclRGdHFhVFpIN25jWEZ4ZGRmLzMxK3VLTEwxUllXQ2d2THk5RGlnM3RlUjZScEZXclZtblZxbFdOUHQrN2QyODkrdWlqR2p0MmJLUEx0UFd4MVpydFAvVFFReW92TDlmMzMzK3ZVNmRPNmQxMzM2MjNqRzJ1dDlyYTZ0b0tBQUE2RG9wVkFDQnA2TkNoV3J0MnJWSlRVeHY4OGdRNHU2aW9LUDNqSC8vUTFxMWJ0V25USnFXbXBpb3ZMMC9WMWRYeTh2SlNVRkNRK3ZmdnIzSGp4bW44K1BGMTFqV1pUUHJsTDMrcGlSTW5hc1dLRlVwTVROVFpzMmZ0alJBalI0N1ViYmZkcHBDUUVJTmVYUTFYVjFlOStPS0xXclpzbWRhc1dhUHM3R3g1ZUhnb0tpcEt0OTU2cTMwWW4rWndkM2ZYU3krOXBNMmJOMnZ0MnJVNmZQaXd6cDgvTDNkM2R3VUhCMnZvMEtHYU5tMWFvOE55ZE9uU1JhKzk5cHJlZi85OUpTVWwyZSttYnlwbjMvZk9raThrSkVUdnZ2dXVkdTdjcVkwYk55b2xKVVc1dWJtcXFxcVNyNit2d3NQRE5YcjBhRTJiTnExSlBVNSsvL3ZmYTlDZ1FWcXpabzFPbkRpaDZ1cHFoWWVIYStiTW1abzZkYW9XTDE1OHlmVXY5M2QvOXRsbnRXSERCcVdscGFtd3NGQm1zMWxCUVVFYU9YS2taczZjMmVqK3V0eDJ3OExDOUxlLy9VMGZmdmloOXUzYnA4TENRblh0MmxXalI0L1d2ZmZlcTZDZ29DYnUwZWJyM2J1M0ZpOWVyRTgrK1VUYnRtM1RtVE5uNU83dXJvRURCK3FPTys3UXFGR2pMcnZmMmpyYnA1OStxaDkvL0ZGbnpweVJoNGVIQmcwYXBKLy8vT2NhTVdLRXZiRzB0VGVrakJvMXlsNnNHakZpeENXTE9YMzY5RkZnWUtCeWMzTWxOVDVrb09RYzc3WGYvT1kzT25ueXBBNGRPcVRObXpmcmd3OCswQ09QUEhMWjlUZ3VhOXgxMTExYXMyYU5mZWpEcTYrK1dwNmVucTI2eHJTbDFsei9ITG5mcDA2ZHFpKysrRUpTelhCODd1N3VEbjJkVGRXZTU1SGFUQ2FUUER3OEZCd2NyT2pvYUYxOTlkVWFPM1pzdlJ1TEx0YmF6eStYMDVydHU3cTZhc0dDQlpvOGViSysvZlpiSFR4NFVFVkZSZXJTcFl0Q1FrSjAxVlZYYWNhTUdmWFdhNnRyS3dBQTZEaE0xb3NIWkFhQUs5VHUzYnVWbVptcDZkT255OVBUMCtnNDZPVFdyMS9mN2hPSWQxUzJZZHRtelpwbG44Z2VBSnJqejMvK3M3WnUzYXJBd0VCOThza25Sc2NCOFArbHBLVG84Y2NmbHlTOTlkWmJHanAwcU1HSkdzZDVCQktmNFFFQWFBbFRVNFpzRUhOV0FZQmRURXlNSkxYN3ZBRUFBS0R0V0sxV3BhYW1TdEpsNXlNRDBMNisvLzU3U1RWREtUcno2QWFjUndBQUFOb2V4U29BK1ArOHZMdzBlUEJnWldWbDZkU3BVMGJIQVFBQURoQWZIOStrb2ZnQXRLL1MwbEp0M0xoUmtuVGpqVGMyYVk0MG8zQWVBUUFBYUhzVXF3Q2dsdWpvYVBuNStXbnYzcjJxcXFveU9nNEFBTGlNOWV2WHE3R1J6WE56YzdWbzBTSkpOWE93MklZVkJXQzhMNy84VXVYbDVYSjNkOWZOTjk5c2FCYk9Jd0FBQU1Zekd4MEFBSnlKaTR1TFltTmo5Y01QUHlnbEpjVStOQ0FBQUhCT0N4Y3UxTWNmZjZ5cFU2Y3FKaVpHdnI2K09uZnVuQklTRXJSOCtYSVZGeGRMa3U2Nzd6NTE3OTdkNExUQWxXM2p4bzBLQ2dyU25qMTc5UEhISDB1UzVzeVpJMzkvZjBOemNSNEJBQUF3SHNVcUFMaElZR0Nnd3NQRGxaS1NvdERRVVBuNitob2RDUUFBTk1Ka01pa3JLMHRMbHk1dDhIa1hGeGZObXpkUHMyYk5hdWRrQUM3MjZxdXYxdm4vTVdQR2FPN2N1UWFsK1QrY1J3QUFBSXhIc1FvQUdqQnMyREJsWjJkcjM3NTl1dWFhYTR5T0F3QUFHdkh1dSs5cTdkcTFPbkRnZ0hKeWNsUldWaVlQRHcvMTdObFRJMGFNME0wMzM2eXdzRENqWXdKUXpVMWgrZm41NnRHamg2Wk5tNlk1YytiSTFkWFY2RmljUndBQUFKeUF5ZHJZd013QWNJVTdkdXlZNHVQak5XN2NPSVdFaEJnZEI1M00rdlhyZGNNTk54Z2RBd0FBQUVBVDhSa2VBSURtTTVsTXBxWXM1OUxXUVFDZ280cUlpRkJBUUlBU0VoSjA0Y0lGbytNQUFBQUFBQUFBUUtkRXNRb0FHbUV5bVJRYkc2dUtpZ29sSlNVWkhRY0FBQUFBQUFBQU9pV0tWUUJ3Q2QyNmRWTlVWSlNPSGoycWdvSUNvK01BQUFBQUFBQUFRS2REc1FvQUxpTW1Ka1llSGg3YXUzZXZtT1lQQUFBQUFBQUFBQnlMWWhVQVhJYlpiTmFJRVNPVW41K3ZZOGVPR1IwSEFBQUFBQUFBQURvVmlsVUEwQVI5Ky9aVno1NDlkZURBQVpXWGx4c2RCd0FBQUFBQUFBQTZEWXBWQU5CRUkwZU9WSFYxdGZidDIyZDBGQUFBQUFBQUFBRG9OQ2hXQVVBVCtmajRLQ1ltUmxsWldjckl5REE2RGdBQUFBQUFBQUIwQ2hTckFLQVpvcU9qRlJnWXFMMTc5NnFrcE1Ub09BQUFBQUFBQUFEUTRWR3NBb0JtTUpsTUdqTm1qRXdtazNidjNpMnIxV3AwSkFBQUFBQUFBQURvMENoV0FVQXplWGw1YWVUSWtjck56ZFhodzRlTmpvTU95dFhWVlZWVlZVYkhBQUFBQU5BRVZWVlZjblYxTlRvR0FBQ2RGc1VxQUdpQnNMQXc5ZTNiVjBsSlNTb3FLakk2RGpvZ1QwOVBGUmNYR3gwREFBQUFRQk1VRnhmTHk4dkw2QmdBQUhSYUZLc0FvSVZHalJxbExsMjZhT2ZPbmZTUVFiTUZCZ1lxT3p2YjZCZ0FBQUFBbWlBN08xczlldlF3T2dZQUFKMFd4U29BYUtFdVhicG96Smd4S2lvcTBzR0RCNDJPZ3c0bUxDeE1lWGw1S2lnb01Eb0tBQUFBZ0Vzb0tDaFFYbDZld3NQRGpZNENBRUNuUmJFS0FGb2hPRGhZL2Z2M1YycHFxbkp6YzQyT2d3N0ViRFpyOE9EQlNrcEtvbUFGQUFBQU9LbUNnZ0lsSlNWcDhPREJ6RmtGQUVBYk1sbXRWcXZSSVFDZ0k2dXFxdEs2ZGV0VVZWV2xxVk9ueXMzTnplaEk2RUR5OC9PVm5KeXNnSUFBOWU3ZFd6NCtQbndKQmdBQUFBeFVWVldsNHVKaVpXZG5LeTh2VDRNSEQxYjM3dDJOamdVQVFJZGtNcGxNVFZxT1loVUF0RjVCUVlIaTR1SVVHaHFxTVdQR0dCMEhIWXpGWWxGR1JvYk9uajJyMHRKUzVrQURBQUFBRE9UcTZpb3ZMeS8xNk5GRFlXRmhNcHZOUmtjQ0FLRERvbGdGQU8zczBLRkRTa3BLMHZqeDQ5VzNiMStqNHdBQUFBQUFBQUNBb1pwYXJHTE9LZ0J3a0lFREJ5b2dJRUR4OGZFcUt5c3pPZzRBQUFBQUFBQUFkQWdVcXdEQVFVd21rOGFPSGF2cTZtcnQzTGxUZEZ3RkFBQUFBQUFBZ011aldBVUFEdVR0N2ExUm8wWXBOemRYU1VsSlJzY0JBQUFBQUFBQUFLZEhzUW9BSEN3ME5GVDkrL2RYU2txS3NyT3pqWTREQUFBQUFBQUFBRTZOWWhVQXRJSGh3NGVyZS9mdTJyVnJsNHFMaTQyT0F3QUFBQUFBQUFCT2kySVZBTFFCRnhjWGpSOC9YaTR1THRxK2ZidXFxcXFNamdRQUFBQUFBQUFBVG9saUZRQzBFUzh2TDQwZE8xYUZoWVhhdDIrZjBYRUFBQUFBQUFBQXdDbFJyQUtBTmhRY0hLd2hRNGJvK1BIak9uYnNtTkZ4QUFBQUFBQUFBTURwVUt3Q2dEWTJjT0JBOWU3ZFczdjM3bFZ1YnE3UmNRQUFBQUFBQUFEQXFWQ3NBb0EyWmpLWk5IYnNXUG41K1duYnRtMHFLU2t4T2hJQUFBQUFBQUFBT0EyS1ZRRFFEc3htc3laTW1DQ1R5YVN0VzdmcXdvVUxSa2NDQUFBQUFBQUFBS2RBc1FvQTJvbTN0N2ZHangrdjR1Smk3ZHk1VTFhcjFlaElBQUFBQUFBQUFHQTRpbFVBMEk0Q0F3TVZHeHVybkp3Y0hUaHd3T2c0QUFBQUFBQUFBR0E0czlFQkFPQktFeEVSb2FLaUlxV21wc3JYMTFjUkVSRkdSd0lBQUFBQUFBQUF3MUNzQWdBRERCOCtYT2ZQbjFkOGZMdzhQRHpVcTFjdm95TUJBQUFBQUFBQWdDRVlCaEFBREdBeW1UUisvSGgxNjlaTjI3ZHZWMzUrdnRHUkFBQUFBQUFBQU1BUUZLc0F3Q0JtczFrVEowNlVwNmVudG03ZHF1TGlZcU1qQVFBQUFBQUFBRUM3bzFnRkFBWnlkM2ZYeElrVEpVbWJOMjlXZVhtNXdZa0FBQUFBQUFBQW9IMVJyQUlBZy9uNCtHaml4SW1xcUtqUTFxMWJaYkZZakk0RUFBQUFBQUFBQU8yR1loVUFPQUYvZjMrTkh6OWVoWVdGK3ZISEgxVlZWV1YwSkFBQUFBQUFBQUJvRnhTckFNQko5T3paVTZOSGo5YVpNMmUwZmZ0MlZWZFhHeDBKQUFBQUFBQUFBTm9jeFNvQWNDSmhZV0VhTldxVWNuSnl0SFBuVGxtdFZxTWpBUUFBQUFBQUFFQ2JvbGdGQUU0bU1qSlN3NGNQVjFaV2xuYnYzazNCQ2dBQUFBQUFBRUNuWmpZNkFBQ2d2dWpvYUZWVlZTa3BLVWxtczFteHNiRkdSd0lBQUFBQUFBQ0FOa0d4Q2dDYzFLQkJnMlN4V0pTU2tpSVhGeGVOR0RIQzZFZ0FBQUFBQUFBQTRIQVVxd0RBaVEwZE9sUlZWVlZLUzB1VDFXclZpQkVqWkRLWmpJZEpETW9BQUNBQVNVUkJWSTRGQUFBQUFBQUFBQTVEc1FvQW5KeXRRSFg0OEdGVlZWVnAxS2hSRkt3QUFBQUFBQUFBZEJvVXF3Q2dBeGcrZkxqTVpyT1NrNU5WVlZXbE1XUEdVTEFDQUFBQUFBQUEwQ2xRckFLQURpSW1Ka2F1cnE0NmNPQ0FxcXVyTlhic1dMbTR1QmdkQ3dBQUFBQUFBQUJhaFdJVkFIUWdBd2NPbEt1cnF4SVNFbFJWVmFYeDQ4ZkwxZFhWNkZnQUFBQUFBQUFBMEdJbXE5VnFOVG9FQUtCNWpoOC9yajE3OWlnd01GQlhYWFdWdW5UcFluUWtBQUFBQUFBQUFLakQxTVM1VENoV0FVQUhsWm1acVYyN2Rzbkh4MGNUSjA2VWw1ZVgwWkVBQUFBQUFBQUF3STVpRlFCY0FjNmNPYU50MjdiSmJEYnI2cXV2VnJkdTNZeU9CQUFBQUFBQUFBQ1NLRllCd0JXanFLaElXN1pzMFlVTEYzVFZWVmNwT0RqWTZFZ0FBQUFBQUFBQVFMRUtBSzRrWldWbDJySmxpODZkTzZmUm8wY3JMQ3pNNkVnQUFBQUFBQUFBcm5BVXF3RDh2L2J1UEM2ck92Ly8veFBaQkhGSkJRVTFjTTJ0RkRVMXk2eGNTcWRRSjB2TnNTeTF0TFN5K1ZSK1oycVdtcGxQV2RvNFprV2xNeTVqaTFadXBlR3VwV2lDeUJJcWdxaUpJb3RvZ0lqZzlmdURIOWVIU3k3Z1dqbWlqL3Z0NWkyNnJ1dTh6K3U4bDNPZDY3ek9lUi9jWUM1ZnZxemR1M2ZyN05tejZ0cTFxN3AyN1NvYnZ3c0FBQUFBQUFBQXdPVklWZ0hBRGVqS2xTdmF2Mysvamg4L3JwQ1FFUFhyMTA5ZVhsNUdod1VBQUFBQUFBRGdCa1N5Q2dCdVlFZU9IRkY4Zkx3YU5teW9PKys4VXdFQkFVYUhCQUFBQUFBQUFPQUdRN0lLQUc1d21abVppbzZPbGlUMTc5OWZMVnEwTURnaVZLV2twRVRIang5WFZsYVdMbDY4cU5MU1VxTkRBZ0FBQnZIMDlKU2ZuNThDQXdNVkdocktYZklBQUFDbzAwaFdBUUNVbjUrdjNidDM2OEtGQzdydHR0dlVxVk1ubzBQQ1ZYSnpjL1h6enorcldiTm1DZ2tKVVVCQWdEdzlQWTBPQ3dBQUdLUzB0RlQ1K2ZuS3lNaFFUazZPdW5idHFxWk5teG9kRmdBQUFPQVFrbFVBQUVsbGQrM3MyN2RQcDA2ZFVwczJiZFM3ZDI5NWUzc2JIUlpVbHFoS1NrcFM5KzdkZGROTk54a2REZ0FBdU1hY08zZE9pWW1KNnRhdEd3a3JBQUFBMUVra3F3QUFaaWFUU1ljUEgxWmlZcUw4L2YxMXh4MTNrQnd4V0VsSmlhS2pvOVd0V3pmYUFnQUFWT25jdVhOS1NrcFMvLzc5bVJJUUFBQUFkUTdKS2dCQUpkbloyZHE3ZDYrS2lvcDA2NjIzTWkyZ2dWSlRVMVZjWEt3dVhib1lIUW9BQUxqR0pTY255OGZIUiszYnR6YzZGQUFBQU1BdXRpYXI2cms3RUFEQXRhTjU4K1lhT25Tb1dyWnNxWU1IRCtxSEgzNVFjWEd4MFdIZGtMS3lzaFFTRW1KMEdBQUFvQTRJQ1FsUmRuYTIwV0VBQUFBQWJrT3lDZ0J1TUQ0K1Bycnp6anNWSGg2dXpNeE1SVVZGS1NzcnkraXdiamdYTDE1VVFFQ0EwV0VBQUlBNklDQWdRSVdGaFVhSEFRQUFBTGdOeVNvQXVFRjE2TkJCZ3djUGxxZW5wN1p2MzY2NHVEaVZsSlFZSGRZTm83UzBWSjZlbmthSEFRQUE2Z0JQVDArVmxwWWFIUVlBQUFEZ05pU3JBT0FHMXFSSkV3MGRPbFFkT25SUVNrcUtObTNheEJRekFBQUFBQUFBQUdvVnlTb0F1TUY1ZVhrcFBEeGM5OXh6ajB3bWs3WnQyNmE0dURpdTNnVUFBQUFBQUFCUUswaFdBUUFrU1lHQmdSbzJiSmo1THF1b3FDanVzZ0lBQUFBQUFBRGdkaVNyQUFCbTVYZFpEUm8weUh5WDFmNzkrM1hwMGlXalF3TUFBQUFBQUFCd25TSlpCUUNvSkNnb1NNT0dEVlBIamgyVm5wNnVqUnMzS2kwdFRTYVR5ZWpRQUFBQUFBQUFBRnhuU0ZZQkFLenk4dkpTejU0OU5XVElFRFZxMUVneE1USGF1bldyenAwN1ozUm9BQUFBQUFBQUFLNGpKS3NBQU5WcTBxU0o3cjMzWHZYdDIxY0ZCUVhhdkhtelltTmpWVnhjYkhSb0FBQUFBQUFBQUs0RFhrWUhBQUNvRzBKRFF4VVNFcUxFeEVTbHBxYnE1TW1UNnRLbGk5cTNieTlQVDArand3TUFBQUFBQUFCUVIzRm5GUURBWnQ3ZTNnb1BEOWVRSVVQVXBFa1RIVHg0VUJzM2JsUjZlanJQc3dJQUFBQUFBQURnRUpKVkFBQzdOV25TUklNR0RkTGRkOTh0WDE5Zi9mVFRUNHFLaWxKR1JvYlJvUUVBQUFBQUFBQ29ZNWdHRUFEZ3NCWXRXaWdvS0VpblRwMVNRa0tDZnZ6eFJ6VnYzbHpkdTNkWFlHQ2cwZUVCQUFBQUFBQUFxQU5JVmdFQW5PTGg0YUhXclZzckpDUkU2ZW5wU2twSzB2YnQyOVdzV1ROMTZkSkZ3Y0hCUm9jSUFBQUFBQUFBNEJwR3Nnb0E0QkwxNnRWVHUzYnRGQm9hcW1QSGp1bnc0Y1A2NFljZjFMaHhZM1h1M0ZsdDJyU1JoNGVIMFdFQ0FBQUFBQUFBdU1hUXJBSUF1SlNucDZjNmRPaWdkdTNhNmNTSkV6cDgrTEQyN3QycnhNUkUzWExMTFFvTEM1T25wNmZSWVFJQUFBQUFBQUM0UnBDc0FnQzRSYjE2OVJRV0ZxYlEwRkJsWkdUbzBLRkRpbzJOVlZKU2t0cTJiYXQyN2RxcFFZTUdSb2NKQUFBQUFBQUF3R0FrcXdBQWJ1WGg0YUZXclZxcFZhdFdPbnYyckk0Y09hSkRodzdwMEtGRENnNE9WdnYyN2RXeVpVdW1DQVFBQUFBQUFBQnVVQ1NyQUFDMUppZ29TRUZCUVNvc0xGUmFXcHJTMHRKMCt2UnArZnY3cTMzNzltcmJ0cTE4ZlgyTkRoTUFBQUFBQUFCQUxTSlpCUUNvZGY3Ky91cmV2YnU2ZHUycVU2ZE9LVFUxVlFrSkNVcEtTbExMbGkxMTg4MDNLeVFraEdkYkFRQUFBQUFBQURlQWVrWUhBQUM0Y2RXclYwOXQyclRSUGZmY28vdnZ2MS90MjdkWGJtNnVvcU9qdFhidFd1M2J0MDluenB6UmxTdFhqQTRWMTdGRml4WXBJaUpDaXhjdk5qb1V3K3phdFVzelo4N1ViMzd6RzBWRVJHajkrdlZHaCtTVTYyMTdialMyanNtcTJybXVqZW02Rm05ZFluVGRSa1pHYXVqUW9SbzZkS2doNndjQUFBRHFFdTZzQWdCY0V4bzFhcVNlUFh1cVI0OGV5c3JLMG9rVEovVExMNy9vK1BIajh2WDFWZXZXclhYenpUZXJXYk5tUE4vcUtyYWVCTnUwYVpPYkk2bWJWcTllcmFLaUlxMWV2VnBQUGZXVTBlSFV1bFdyVmlreU10TGl0ZHpjWEp1WHI2ci8xYTlmWDgyYk4xZkhqaDNWcjE4L0RSdzRVRDQrUGs3RmFndG50K2Q2VWJGZEpreVlvRW1USnRXNFRHUmtwRmF0V2lYSjJQMkZMV095dW5hdWEyTzZyc1Y3Tld2N0FBOFBEd1VFQkNnc0xFejkrL2ZYZ3c4K0tIOS8vMXFQcmE3WExRQUFBSEFqNGM0cUFNQTF4Y1BEUTBGQlFlclRwNDhlZXVnaERSZ3dRSUdCZ1VwUFQ5ZTJiZHUwZHUxYTdkMjdWeWRPbkZCeGNiSFI0ZDdRMHRMU2pBN0JKUjU4OEVIVnIxOWZFUkVSUm9kUzY3S3pzN1ZvMFNKSlVydDI3VFJ2M2p4OStPR0h1dU9PTzV3dXU2aW9TTC84OG91MmJkdW10OTU2U3hNbVROQ0dEUnVjTHJjNjd0d2VaeGs1WHI3ODhrdWRQbjNhc1BWYlUxMTkxRFFtYTJybmEzRk1PN085ZFpISlpOS3Z2LzZxaElRRWZmTEpKNW95WllxT0hqMWE2M0ZjajNVTE9NTmtNbW5ac21VYU4yNmNoZzhmcnErLy90clFlQjU2NkNHWDNYbDRyVzFiWGVESytzZU5wemI2RDMzVWNVT0hEdFZERHoxa2RCaUEzYml6Q2dCd3pmTDA5RlNyVnEzVXFsVXJYYjU4V1dmT25OSHAwNmQxK3ZScG5UaHhRaDRlSG1yV3JKbUNnNE1WSEJ5c3hvMGJHeDJ5b1lZUEg2NXg0OGE1ZlQwN2QrN1U0c1dMZGVyVXFldmlicTFubm5sR3p6enpqTkZoR0NJNk9sb2xKU1dTcEJkZmZGRmR1blJ4dUt5Sy9jOWtNdW5peFlzNmZmcTA0dUxpdEhYclZ1WGw1V25ldkhtS2lZblJxNisrS205dmI1ZHNRMFd1M0I1WHVSYkd5K1hMbC9YQkJ4L296VGZmTkdUOUZkbFNIeldOeVpyYStWb2EwNjdZM3JxaTRqNmd1TGhZWjg2YzBiWnQyN1IxNjFabFpXWHBqMy84b3o3OTlGTTFiTml3MW1LNlh1b1djSlgvL3ZlL1dycDBxUUlEQXpWNDhHQTFhdFRJNkpCY3hxaHRLeXdzTk9UT1VkeFk2R2VvU2wzdUd5ZFBudFJYWDMybG1KZ1laV2RucTM3OSt1cmV2YnNlZi94eGRlelkwZWp3WUJDU1ZRQ0FPc0hiMjF0dDJyUlJtelp0WkRLWmxKdWJhMDVjSlNRa0tDRWhRWDUrZm1yZXZMbjVYK1BHalcrb0tRTWJOR2lna0pBUXQ2OG5PVGxacDA2ZGN2dDY0SDVuejU0MS8rM3NEd0pyL2E5RGh3NGFPSENnSmsrZXJFV0xGbW50MnJYYXNXT0hMbCsrckwvODVTOHVINSt1M0I1WE1YcThoSVNFS0NNalE5SFIwZHEzYjUvNjl1MXJXQ3lTYStyaldtem5xaGpkL3JYcDZuMUErUlNBblR0MzFnY2ZmS0RjM0Z5dFhyMWFFeWRPTkRCSzRNYjIzWGZmU1pMZWZ2dHR0V25UeHVCb1hNdUliWHY1NVpkMTlPaFJmZlBOTjdXeVB0eVk2R2VvU2wzdUcwZVBIdFhNbVRQbDZlbXA4UEJ3OWU3ZFcrbnA2WXFPamxaTVRJem16WnVuenAwN0d4MG1ERUN5Q2dCUTU1VGZVZFdzV1ROMTc5NWRGeTllMUprelo1U1ptYW5zN0d5ZFBIbFNVbG1DcTFtelp1YmtWZE9tVGVYcDZXbHc5TUMxNC9MbHkrYS92YnpjZDFqbzcrK3ZtVE5uS2pnNFdKR1JrZHE5ZTdlKyt1b3JqUmt6eHFYcnFhM3RxVXNHREJpZ0gzNzRRV2ZPbk5FSEgzeWdYcjE2MWZtNm9aM3JsbEdqUm1uMTZ0WEt5TWpRbmoxN1NGWUJCc3JPempaZkFIYTlNV0xiNHVMaVZMOSsvVnBiSDI1TTlETlVwUzczalFzWExtalFvRUdhUG4yNnhRdzV5NWN2MTVJbFM3UjQ4V0xObVRQSHdBaGhGSDdkQVFEcVBEOC9QN1Z0MjFadDI3YVZWSFlyZkZaV2xyS3pzNVdkbmEzRXhFUkpaVW11aGcwYnFuSGp4bXJTcEluNXYzNStma2FHRDl3d3hvd1pvL2o0ZU8zWnMwZkxsaTNUQXc4OG9JQ0FBS1BEdXE3VnExZFAwNmRQMTUvLy9HZWRPblZLSzFldTFQang0NDBPQ3pjUUR3OFBkZS9lWFJrWkdjckl5REE2SE5SaHBhV2xYSFRrSkpQSmROM1c0Zlc4YmRZd0hvQzZnYkZxWGJkdTNkU3JWNjlLcjQ4Wk0wWkxseTVWY25LeUFWRzVGbTN2R0pKVkFJRHJqcisvdjBKRFF4VWFHaXFwN05rWk9UazV5c25KVVY1ZW5uSnljc3gzWDBtU2o0K1BPWEVWRUJDZ0JnMGFtUDlkandjWDZlbnBtalp0bWtwTFM5Vy9mMytyejdFNWNlS0VwazZkcWl0WHJtanMyTEdhTW1XSzFZZmJWbnpOMnZOWVVsTlR0WExsU3NYRnhTa3ZMMDhOR2pSUXg0NGROV0xFQ04xOTk5MVc0eXN2Yzh5WU1Ycm1tV2NVRnhlbnp6Ly9YSWNPSFZKeGNiR0NnNE0xWk1nUVBmTElJMWJ2cWpDWlROcTZkYXMyYmRxa28wZVBLajgvWDM1K2Znb05EZFdnUVlNMGV2Um9pODlIUmtacTFhcFZWVzZESkdWa1pHak5taldLalkzVjZkT25WVnBhcXB0dXVrbmR1blhUYjM3ekcvWHMyZE10MjJJcmUrTnpwQzFkNWZISEg5ZWVQWHRVV0Zpb3JWdTNLaUlpb3RKbjdPMDM5bTZQSS8yeVhFNU9qbGF2WHExOSsvYnAxS2xUS2lrcFVaTW1UZFMxYTFjOTl0aGo2dENoZzkweDJkdG43V0V5bVRSZ3dBRDE3ZHRYKy9idDA0b1ZLelJreUJBRkJnWTZYS1lqNDhHZStxaHFUTnBhaGkxajJ0WjJMSGYwNkZGOS8vMzNpbytQMTVreloxUmNYS3pHalJ1cmUvZnVHanQyYktYcENGMnh2UlZkNi91Z21qUm8wRUNTZFBIaXhVcnZPZnM5TVhueVpDMWV2RmliTm0xU1hsNmVKazZjcU1jZmYxeVNlK3UyM0o0OWU3Um16Um9kUG54WUZ5OWVWRkJRa082NTV4NDk5dGhqdGxVT3JCbzZkS2pxMTYrdmxTdFhhc0dDQmRxMWE1Y3VYcnhZcVIwUEhUcWtGU3RXS0RFeFVVVkZSV3Jac3FVR0RScWtjZVBHeWRmWDErS3pSNDhlMWRxMWEzWHc0RUdkUFh0V1hsNWVhdCsrdmNhTkc2ZisvZnRiZkhicjFxMWFzMmFOVWxOVDVlSGhvZGF0VzJ2S2xDbnEzYnQzcGZWLy9mWFhTa2hJVUY1ZW52ejgvTlNwVXlkRlJFUm93SUFCVlc3WDZ0V3I5ZGxubjJuRGhnM0t6YzFWeTVZdE5YNzhlQTBiTnN6bU9ySm4zUlgzUDBWRlJlYi9yK243M3A0NnE4N216WnUxZXZWcXBhZW55OGZIUjdmZmZydW1UWnRXNC9iWjByYTJiSnM5L1VTU2podzVvaSsvL0ZJSkNRazZmLzY4QWdJQzFLTkhENzMrK3VzMnI3T21iWE9rMzlRMEhxcGliLzNiMCs0VisvVG5uMyt1NzcvL1hsbFpXV3JWcXBVbVRacWt1KzY2UytmUG45ZWlSWXUwZS9kdUZSUVVxSFhyMWhvL2ZyenV1KzgraDljclNWRlJVVnF6Wm8yT0h6OHVIeDhmOWV2WFQ5T21UZFB2ZnZjN0ZSVVZXYTBmZS91Q1BXd3BPelkyVnErKytxcUNnb0wwNzMvL1d6NCtQdWJsbHl4Wm91WExsMnYwNk5GNjl0bG5iZTVuOW15VEkvc2dkNDVmWjlaaGpTdjdZL2wydUdPc090c1A3ZGtIbFphV1dyUjFVRkNRSG5ua0VUMzQ0SU1XbjNOMDNEdjZYVmJWZHZyNitzclQwMU1tazZuYTVWTlNVdlRzczgrcVdiTm0rdXl6enlwTkwzL2l4QWxObmp4Wm5UdDMxb0lGQzh5dnUrdTR3WmEydC9YWTRrWkhzZ29BY04zejhmRlJjSEN3Z29PRHphOFZGeGZyL1Buek9uLyt2UEx5OG5UKy9IbWxwYVdwdExUVVl0bjY5ZXRiSksvOC9mM2w2K3NySHg4ZitmajRtUCt1VjY5ZWJXK1d3OExDd2pSeTVFaDkvZlhYaW82T1ZuSnlzcnAwNldMeG1VOCsrVVJYcmx4Uml4WXRISjZ5YWRXcVZlWnl5bDI0Y0VFeE1UR0tpWW5SNE1HRDllcXJyMWI3M0tKVnExWXBNakxTNHJVVEowNW84ZUxGU2s1TzFodHZ2R0h4WG1GaG9mNzg1ejhyTGk3TzR2WDgvSHdsSlNVcE96dmI3aFAvcTFldlZtUmtwRXBLU2l4ZXo4ckswdmJ0MjdWOSszWTk4TUFEZXZIRkY2dE5idHE3TGJVZFgyM3AwS0dEV3JSb29jek1UUDMwMDArVmtsV3U2RGZWY2FiOEhUdDJhTzdjdVpWT3VPZms1R2pYcmwwS0N3dXJsT1NvaVR2NmJFWGxQL1NlZSs0NUhUaHdRRVZGUllxTWpOUnJyNzNtVUhsMXJiOVpZMjg3ZnY3NTUxcTBhRkdsY25KeWNyUmp4dzc5K09PUCt0T2YvcVE3N3JqRExmRmU2L3NnVzV3L2YxNlMxS1JKazBveE9UdmUzM3Z2UFVWRlJUa1Vsek4xYXpLWk5ILytmSDM3N2JjV3I1OCtmVnFmZmZhWkRodzRvRTZkT2prVUYvN1B2LzcxTDhYSHgrdWVlKzVSWm1hbXhYc2JObXpRUC8vNVQzbDdlNnRmdjM1cTBLQ0JrcEtTdEh6NWNoMDRjRUR2dnZ1dVJSSjI5dXpaS2lvcVV2ZnUzZFd6WjAvbDV1WnEzNzU5ZXYzMTEvV1BmL3hEdDk5K3U2VC9HL09OR2pVeUoweVRrcEtVa3BKaWNVSnB6Wm8xV3Jod29UdzhQQlFlSHE1Ky9mb3BKeWRIc2JHeGlvbUpNVi9zWTgzY3VYTVZIeCt2M3IxN0t6TXpVN0d4c1hybm5YY1VFQkJnOVFUbzFleGRkL2wzN2RxMWErWGw1YVVSSTBiWVZQKzIxbGwxUHY3NFk2MWN1VkwxNjlkWHYzNzk1T2ZucDlqWVdNMmVQZHRpN0Zka1Q5dld0RzMyOXBPTkd6ZnF2ZmZlazhsa1VvOGVQZFNxVlN0bFpXVnA5KzdkVHRlbjVGeS9xVzQ4Vk1XUituZWszZWZNbWFPVWxCU0ZoNGZyNU1tVFNraEkwQnR2dktFLy8vblBXclJva1M1ZnZxd0JBd2JvN05temlvbUowZi8rNy84cUlDREE0bG1hOXF6M3d3OC8xTmRmZnkwL1B6L3pkc1hFeE9qVlYxOTFTYit5bDYxbDkrclZTNE1IRDlhV0xWdjB6VGZmYU96WXNaS2t6TXhNclZ5NVVzSEJ3Wm84ZWJJazIvcVpvOXRrNno3STNlUFgwWFhVeEJYOTBWMWoxUlg5MEo1OTBMeDU4eFFYRjZmZXZYdWJ0M2YrL1BscTBLQ0I3cjMzWHZQbkhCbjN6bjZYV1hQczJER1ZsSlRVK0x5cWpoMDdxbjM3OWtwTlRWVjhmTHg2OU9oaDhmN216WnNsU2NPSER6ZS81cTdqaG9xcWFudGJqeTFBc2dvQWNJUHk4ZkZSWUdDZ3hkMEZKcE5KUlVWRktpZ29VRUZCZ1FvTEM4MS9sOStOVmRVVlBsNWVYdWJrbGJlM3R6dzlQVld2WGoyTGZ4VmZNOW9UVHp5aDdkdTNLemMzVjRzWEw5WTc3N3hqZnUvZ3dZT0tqbzZXSkQzLy9QUG1LNHlXTEZraXFleEFhOE9HRFJhdlhXM1RwazNtazZJOWUvYlVtREZqRkJ3Y3JOemNYSzFidDA0N2QrN1VsaTFiMUxadFcvT1B0S3NsSmlicThPSER1dmZlZXpWaXhBZzFhZEpFaHc0ZDBxSkZpNVNYbDZjOWUvYm9oeDkrMEYxMzNXVmVadEdpUmVhVC9oRVJFUm95WklnYU5HaWduSndjeGNYRktUWTIxcTU2K3Y3Nzc3Vnc0VUpKVWxCUWtNYU9IYXN1WGJySTA5TlR4NDRkMDFkZmZhV1VsQlJ0M0xoUmZuNStldmJaWjEyMkxlNk16NTYyZEllT0hUc3FNek5UeDQ0ZHMzamQwWDVqNi9ZNDB5OS8rdWtuL2YzdmY1ZkpaRkpBUUlBZWZ2aGg5ZTdkVy83Ky9qcDkrclEyYjk1c2NVTGQxcGhjM1dlckVoSVNva2NmZlZULy9lOS90V1BIRGozMDBFT1ZmdFRWeEpueDRJbys1NG95N0cxSHFlek9HeTh2THcwYU5FajkrL2RYcTFhdDVPWGxwZjM3OStzLy8vbVBpb3VMTlcvZVBLMVlzVUxlM3Q0dWkxVzY5dmRCdGlndExWVjhmTHdrcVd2WHJ1YlhYZkU5a1pxYXFyaTRPSTBlUFZyRGhnMVRVVkZSalZmaWxuTzJiai8vL0hOem9xcDkrL1lhUDM2OFFrTkRkZUhDQlczY3VGR2JObTFTZW5xNlhYVUZTNWN1WGRMeDQ4ZjE2YWVmVm5vbXg5R2pSelYvL253RkJ3ZHJ6cHc1Q2dvS2tsUjJMUGZ1dSs4cUtpcEthOWV1MVc5LysxdnpNcU5HamRMSWtTUFZzR0ZEODJ2cjE2L1gvUG56dFdyVkt2TkpwMVdyVnNuRHcwTWZmZlNSeFhIaXVYUG56SDhuSnlkcjRjS0ZDZ2dJMEZ0dnZXV1JtTXpJeU5EdmYvOTdmZkhGRithSHhsZFVWRlNrTTJmT2FOR2lSZVpqck1XTEYrdXp6ejdUTjk5OFUrTUpQa2ZXUFhQbVRFbi9kMkt6L1A5clltdWRWU1V1TGs0clY2NVU4K2JOOWQ1Nzc2bGx5NWFTeXRyMlQzLzZrOUxTMGlvdFkyL2JWcmR0OXBhVmxwYW0rZlBucTM3OSt2cmIzLzZtVzIrOTFWeFd4Wk9PanRhbk0vMm11dkZRRlVmcVg3Sy8zWXVLaW5UaHdnVjkvUEhINWhPOTVRbUl2LzN0YjdybGxsdjA5dHR2bS92N3NtWEx0SFRwVXExWnM4WWlPV0RyZXVQaTR2VDExMThyTURCUTc3MzNubHEwYUdIZXJ0ZGVlMDNGeGNXVnRzbVJmWWF0N0MxNzJyUnAycnQzcno3NzdETU5IejVjalJvMTBzY2ZmNnppNG1LOTlOSkw1bnFxcVo4NXVrMjI3b05xWS93NjJrZXI0NHIrNks2eDZxcCthT3MrcUtpb1NCa1pHVnE4ZUxIRmIvcmx5NWRyM2JwMUZza3FSOGE5TTk5bFZmbmlpeThrU2IvNXpXOXEvT3lJRVNPMFlNRUNiZCsrM2VKM1RmbXNGWDUrZnVadGRPZHhRN25xMnQ2V1l3dVVJVmtGQU1EL3o4UERRMzUrZnZMejgxUHo1czBydlYrZXpDb3VMdGFsUzVjcy9udjEzNWN2WDlhVksxZk0vMHBMU3kzK3YrSkRSRjJsb0tDZ3l1ZUJOR3pZME9JZ3k5L2ZYMU9uVHRYYmI3OXRQaUhlcTFjdm1Vd204OG5EZ1FNSFd2eUFEQWtKa2ZSLzB6bFZmSzJpQ3hjdTZQMzMzNWNrM1gvLy9mcjk3Mzl2UHZsNzg4MDNxMmZQbm5ycnJiZTBaY3NXZmY3NTV4bzFhcFRWYVFBT0hUcWtoeDkrMkdJS2lMQ3dNTFZwMDBZdnZ2aWlwTElycGlxZVhOMnhZNGNrNmM0Nzc3UTRhTC81NXBzVkhoNXUxMTFpZVhsNTVpa0Qyclp0cTdsejUxclVZYnQyN1RSbzBDQzk5dHByaW9tSjBUZmZmS01SSTBZb0xDek1KZHZpenZoc2JVdDNhZHEwcVNUTGczTm4rbzB0MitOTStVVkZSWm96WjQ1TUpwT2FOMit1dVhQbldwUWZHaHFxL3YzN1c5eXBZMnNkdTdMUDFtVDgrUEhhdkhtek1qTXo5Zjc3Nyt1amp6NnkrZTRuWjhlREsvcWNzMlU0MG82UzFLVkxGNDBiTjY3U3V0cTJiU3RQVDA5OStPR0h5c3ZMVTJ4c3JQcjE2K2VTV0tWcmZ4OWtxeSsvL0ZMWjJkbVNaTDd5MTFYZkV3Y09IREJQbDJRUForczJPenRieTVZdGsxVDJ6SVU1YytaWVRPVjAyMjIzcVZXclZ2clBmLzVqVjF5Mm1EdDNyc3ZMZEpjNzdyakQ0Wk5WVXRseDE1TlBQbW4xeFB5WFgzNnAwdEpTdmZUU1MrWVRUbExac2R6amp6K3VxS2dvN2R5NTArS2swKzkrOTd0SzVkeDc3NzJhUDMrK3hjVVRseTVkTXBkVjBVMDMzV1QrZTlXcVZUS1pUSm82ZFdxbE8raENRa0wwMUZOUGFjNmNPZnIyMjIrdFhqRTlmZnAwaXo0ZEVSR2h6ejc3VEVlUEhxMnlQbHkxYm52WVdtZFZXYmR1blNScHlwUXA1cFBRVXRrMFQ4OC8vN3dtVFpwVWFSbEgycllxOXBhMWF0VXFsWlNVNkpsbm5yRklWRWt5SjBTYzRVemJWVGNlcXVKSS9VdU90ZnZVcVZNdDdrZ1lPWEtrVnE1Y3FaS1NFazJiTnMyaXZ3OGJOa3hMbHk2dGxJaXdkYjNsMnpWNThtU0xkdkgxOWRVTEw3eWdKNTk4c2xJNXJ1eFh6cGJkcEVrVFBmMzAwNW8zYjU2V0wxK3VnUU1IYXVmT25Ycnd3UWRybkhyV1ZkdGt5ejZvTnNhdm8zMjBKczcyUjNlTlZYZjJ3NnBjM2RZUFBmU1FsaTlmN3ZENHE2NXNlNzdMck5teVpZdTJidDJxbmoxN2F2RGd3VFYrL3I3NzdsTmtaS1IyN2RxbEdUTm1tSC9YSkNZbUtqTXpVOE9IRHpjL245eWR4dzNscW10N1c0NHRVSVprRlFBQU5xcVl6SEpXK1czcHJyUmh3d2J6RmZ4WHEvZ01qM0pEaGd6UnQ5OStxOFRFUlAzNzMvOVdyMTY5dEczYk5xV2twTWpmMzkvdWszL2x2djMyV3hVV0ZxcHg0OGFhT1hPbTFlbWJIbjMwVVczWnNrWDUrZm1LajQrM2VtVnVvMGFOOU5SVFQxVjZ2VnUzYm1yWHJwM1MwdEowNU1nUmkvY0tDd3NseWVLa1kwWDJUTzJ4ZnYxNjgwSGx5eSsvYkxWTUx5OHZ6Wm8xU3hNblRwVEpaTkszMzM2cjU1NTd6aVhiVXB2eDFiYnl1MDhxVHIzbHFuNVRGV2ZLajRxS1VsNWVuaVJwMXF4WlZTWWRITmszdUxMUDFzVFgxMWZUcDAvWFgvN3lGNlducDJ2Tm1qVTIveGl1eS8ydG5LUHRXSEg2a0t2ZGZmZmQrdkRERHlXVlhaRmZucXh5aFd0OUgxU2RvcUlpcGFlbmEvMzY5ZnIrKys4bGxmMjRMeDlUcmhydjN0N2VsYjdiYk9GczNXN2N1RkdYTDErV0pMM3d3Z3NXaWFweTQ4ZVAxL2ZmZjYvVHAwL2JIVjkxM0RYZHBEdTBhZFBHcWVVOVBEeDAyMjIzV1gzdjRNR0Q4dkR3MEk0ZE84eEovNnVkT25XcTBtdXBxYW42K2VlZjljc3Z2K2owNmRQbTlpa3FLakovNXI3Nzd0TjMzMzJuNTU5L1hvODk5cGlHREJsUzZjUlRZbUtpcExJTGU2d3BQM2xwYlZ4NWVYbFZtaksyZWZQbTh2THlVa0ZCZ2RYeVhMVnVSOWhTWjFWSlNrcVNKS3Y3eGxhdFdzbkh4NmZTWFRDT3RxMDE5cFoxOE9CQlNiSzQyOENWbkdtNzZzWkRWUnlwLzNMMnRMdVhsNWZhdFd0bjhWcjV5V0F2THkvZGNzc3RGdStWMzFWUWZneGs3M3FUazVPcjNLN1dyVnU3dlY5ZHpaR3lIM2pnQVczYXRFbnIxcTNUL3YzN0ZSZ1lxS2xUcDdwOXZaTHQrNkRhR0wvTzlOR3F1S0kvdW11c3VyTWZXdVBsNVZYcHVhcE5temFWdDdlM3crT3ZZdG5PZkpkZExUNCtYblBuemxYTGxpMzF4ei8rMGFZcDN3TUNBalJ3NEVCdDJiSkZzYkd4NW1ORmExTUF1dk80b1Z4MWJXL0xzUVhLa0t3Q0FPQUdOblBtVEUyZlBsMkhEaDNTenAwN3RYanhZa25TcEVtVHJONWRab3VmZnZwSlV0bVY1VGs1T1ZZL1UvRnVqbVBIamxrOUNSa2VIbTcxQktCVTl0eWp0TFEwODNOUXluWHExRWxKU1VuYXRtMmJldlhxNWRUSmhwaVlHRWxsVjloZmZaQmZVWXNXTGRTNWMyY2xKeWVicDdxNm1pUGJVcHZ4MWJieUgwZisvdjdtMTF6VmI2cmlUUG5sMDJLR2hJUlkzRzNvQ3E3c3M3YTQ4ODQ3MWFkUEgrM2Z2MTlMbHk3VmZmZmRWK2s1UXRiVTVmNVd6cFh0V0ZoWXFGT25UdW1YWDM0eHYrYklEL1BxWE92N29LdXRXclZLcTFhdHN2cmU0TUdEOWZ2Zi85NzgvNjRhNzkyNmRWTkFRSURkc1RwYnR3Y09IREF2MzdadFc2dkwxcXRYVHoxNzluUjVzc3FaTzVYcW12TG5nMXB6L3Z4NW1Vd21yVjI3dHNybHl4T1NVdG5kZEcrODhZWVNFaExrNit1cm0yKytXUzFidGxTZlBuMlVucDV1aXNvOENnQUFGNU5KUkVGVU1YM2t6Smt6RlJnWXFKVXJWMnIrL1BsYXRHaVJIbjMwVVkwZE85WThsZk9GQ3hmazdlMWRaZjhydjRQZTJuN0J5OHZMNmtrNEx5K3ZTczlQczhhWmRkdkRuanFycmd3Zkg1OHFZN1UyTmJhOWJWc2RlOHZLemMyVnQ3ZTNXMlpBa0p4cnUrckdRMVVjcVg5SDJ0M2FoVFhsZmR4YWZ5OWZiOFhuRWRtejNuUG56bFZiais3dVY2NG8yOFBEUTA4KythUmVldWtsblR4NVVzODk5NXpGY2JHNzFpdlp2ZytxamZIcnlEcHE0b3IrNks2eDZzNSthRTFWYmUzcDZXbSs2RVp5Zk53NzgxMVcwYUZEaC9UNjY2K3JZY09HZXV1dHQyejZiVkp1K1BEaDJySmxpN1p2MzY3YmI3OWRseTlmMXM2ZE94VVdGbWJ4WEc1M0hqZVVxNjd0YlRtMlFCbVNWUUFBWENmR2pCbWpaNTU1eHE1bDJyVnJwNGlJQ0sxZXZWcHZ2LzIyaW91TDFiRmpSNDBjT2RMaE9JNGZQeTVKMnJWcmwzYnQybFhqNTMvOTlWZXJyemRyMXF6S1pjcXZnci82U3J1cFU2ZnExVmRmMWFWTGwvU1BmL3hESzFhczBNaVJJelY0OEdDNzczbzVlZktrSkZXNllzeWFzTEF3SlNjbjYrelpzMWJmZDJSYmFqTysybForOHJiaTFDMnU2amRWY2FiODFOUlVTYkw0d2VNcXJ1eXp0cG94WTRhbVRKbWlnb0lDZmZMSkozcjU1WmRyWEtZdTk3ZHl6clRqc1dQSHRHWExGdjM4ODg4NmNlS0UxY1JPYVdtcDB6RldkSzN2ZzJyaTdlMnRXMis5VmFOSGoxYi8vdjB0M25QVmVHL2R1clZEc1RsYnR5ZE9uTEJwK1lyVFFNSisxVjFWN2UvdnI0S0NBbTNjdU5HbXE2L256NSt2aElRRVRadzRVZVBIanpmZjRYdmx5cFZLU1ZZdkx5Lzk3bmUvMDI5LysxdHQzcnhaSzFhczBPTEZpNVdUazZNWk0yWklLcnNEODlkZmY5WEZpeGV0N3FzdlhMZ2dTVzVKZXRUV3V1MnBzNnI0K1Bpb3FLaElseTlmTmk5ZnJyUzAxT3AreDk2MnJZNjlaZm40K0tpd3NGQ1hMbDJ5T3ZXb3M1eHBPMGZxd3BINmQwVzdPOEtlOVhwNmVxcTR1RmdsSlNXVkVoTzEwYTljVmZiS2xTdmw1ZVVsWDE5ZmZmUE5OeG8rZkxoZC9jNmQyeVRWenZoMVpCMjF3VjFqMWQxdDVpaWp4cjBrcGFTazZQLzl2LytuK3ZYcmE4NmNPV3JWcXBWZHk5OTIyMjBLQ1FuUmp6LytxQmRmZkZINzl1MVRmbjUrcFR2djNYbmNVSzY2Y20wNXRrQVpVbmNBQU56Z0prNmNhUDdSSjBrVEpreHc2dW9lZTYva3JlcktxK3BpcU9wQXNGdTNibnIvL2ZmVnExY3ZTVko2ZXJybXo1K3Z4eDU3VEY5ODhZVmRKNVB6OC9NbHlhYXI5c3R2NGIvNldUZmxITm1XbXJneXZ0cFVVbEppbmpLamMrZk81dGRkMVcrcTRrejU1VDlJR3pWcVpGY1p0bkJsbjdWVnExYXQ5TWdqajBpU05tM2FaSjVPcHpwMXRiOVY1R2c3ZnZUUlIzcm1tV2YweFJkZktDRWhRVVZGUlFvTEM5T0FBUU0wWnN3WWQ0UXE2ZHJmQjExdCtQRGhXckpraVpZc1dhTFBQLzljYTlldTFkdHZ2MTBwVVNXNWJydzdPbjJLczNWcnovSndqdzRkT3VqS2xTdm1xWnBxOHROUFA1bFBGRlU4SVhyMU16c3E4dmYzVjBSRWhPYlBueThQRHc5RlJVV1ozeXRQZXUvWnM4ZnFzckd4c1pKVTZibEhybEJiNjNha3pxN1dwazBibVV3bXEzZDl4c2ZIVzl6SlVNN2V0cTJPdldXVlA1dG03OTY5TnEvRGxqdk15dFYydjNHay9sM1I3bzZ3WjcwMzMzeXpUQ2FUZWRyR2loSVNFdHplcjF4UmRsUlVsUGJzMmFPSEgzNVlFeWRPVkVaR2hwWXNXVkxsNTYzMU0zZHVrMVE3NDllUmRkUUdkNDFWZDdTWlBmdWdxaGcxN284ZE82YlpzMmZMeDhkSDc3Nzdya0pEUSswdXc4UERRdzg4OElBS0NncTBiOTgrYmQ2OFdkN2UzaG95WklqRjUycmp1TUVXMVIxYm9BekpLZ0FBYm5CUlVWRVdKOFNydXpYZUZ1VlhCRVpFUkdqVHBrMDEvclAzYnJDYWhJV0Y2ZTIzMzlZSEgzeWdFU05HeU5mWFYvbjUrZnIwMDAvMTE3LysxZVlEZW50T3VKZlBXVjJiSnk2djlmaXFFaDBkYlo0R3NPSjBWdTd1Tjg2VVgzN1ZyaTNQNTNDRXEvcXNQU1pNbUtEQXdFQ1pUQ1l0V0xCQUpwT3AycVJGWGUxdkZUblNqdXZYcjlkWFgzMGxrOG1rNGNPSDY5TlBQOVc2ZGV2MHlTZWY2SzkvL2F2TDkxOFYxYlU2YjlDZ2dVSkNRaFFTRXFKbXpacFYrN3cxbzc4bm5LM2I4aWtLYTdyaXUrSVVPM0N0RVNOR1NKTCs5YTkvS1NzcnkrSTlrOG1rdlh2M0tqczcyL3lhdDdlM1NrcEtMQjZJWGxoWXFJVUxGMVlxdTN5YXlITGxVL3BVbk5xbi9IbC9IMzMwVWFVVFY2ZFBuOWFpUll2azVlV2xoeDkrMkpITnExWnRyZHVlT3F2S1BmZmNJMG42K09PUHpVbGVxV3c2cHFyS3NiZHRxMk52V1E4KytLQ2tzcnF0T00yclZIWXh5ZFg4L1B4MDZkSWxtNmRScmUxKzQwajl1NkxkSFdIUGVnY05HaVJKaW95TXRManpOaTh2VCsrLy83N1Y4bDNacjV3dE95c3JTeDk4OElHYU4yK3VDUk1tYU9USWtXclRwbzIrK3VvckhUNTh1Rkw1VmZVemQyNlRWRHZqMTVGMTFBWjNqVlZYdDVtOSs2Q3FHREh1VDV3NG9WZGVlVVUrUGo2YU8zZXVVOCs1dlAvKysrWHA2YW10VzdkcTc5Njl1dXV1dXlvOWo5U2R4dzIyc09YWUFtV1lCaEFBZ0J0WVJrYUcvdk9mLzBpU0huLzhjUzFidGt5eHNiSGFzbVdMQmc4ZTdGQ1pRVUZCU2s5UGQvbHpPdXpWc1dOSHpabzFTMDg4OFlUZWVlY2Q3ZCsvWDN2MjdOSGV2WHV0WHVsL3RaWXRXeW8xTmRVOGRWaDF5azlnT0RvbGxTT3U5ZmlzS1NrcDBkS2xTeVdWM2QxVDhSazA3dTQzenBRZkdCaW9reWRQV3Z4WWNRZG4rNnc5ZkgxOU5YMzZkTDN4eGh0S1NVblJkOTk5ViszZE4zV3h2MTNOa1haY3QyNmRwTEk3NEY1NjZhVks3MWM4c2VKcTEwT2RWOFhvN3dsbjY3WkpreWJLek13MFR5ZFlGYU8vQjY5bjk5eHpqL2J0MjZkTm16WnAwcVJKQ2c4UFYyQmdvQW9LQ3ZUenp6OHJNek5UbjN6eWlmbjVtL2ZkZDUvV3JsMnJGMTU0UVhmY2NZZTh2YjIxZi85KzllblRwOUpWMXJObnoxYmJ0bTExeXkyM3lHUXlhZi8rL1RLWlRCWjNVdmJ1M1Z1UFAvNjRsaTVkcW1lZmZWYmg0ZUZxMGFLRmNuTnpGUk1UbzlMU1VyMzAwa3NLQ3d0eitiYlgxcnJ0cWJPcWpCbzFTdHUyYlZOS1Nvb21UWnFrMjIrLzNYeFNzRy9mdnNyTXpLeDBBWUc5YlZzZGU4c2FOR2lRWW1OajlkMTMzMm5xMUtucTA2ZVBtalZycGxPblR1bmd3WU9Wcm9EdjJyV3JZbUppTkh2MmJBVUZCZW12Zi8xcnRmSFVkcjl4cFA1ZDBlNk9zR2U5di8zdGI3Vmp4dzZscEtUb3lTZWZWTisrZlZWYVdxcDkrL2FwZi8vK0x1bFh5NVl0MDlLbFMvWG1tMi9XZUF4bVQ5a21rMGx6NTg1VlFVR0JYbmpoQmZNVWM4ODk5NXhtejU2dGQ5OTlWeDkrK0tIRkJSOVY5VE5YamhWcmFtUDhPcktPMnVDdXNlcnFOck4zSDFRVkk4Yjl5eSsvckx5OFBQWHQyMWZmZlBPTjFjL01uRG5UcHJLYU5tMnF2bjM3YXRldVhUS1pUT2JFVkVYdVBHNndoUzNIRmloRHNnb0FnQnVVeVdUU2UrKzlwMHVYTHFsYnQyN21LU2cyYjk2c2p6NzZTUDM2OWJONmxYN0Z1eSt1WExsUzZRUjN0MjdkbEo2ZXJ2ajRlSjAvZjk1dEQ2bTJWZE9tVFRWNzltenpnV0J5Y3JKTkovN0R3OE9WbXBxcUkwZU9LRDA5dmNvZkk1bVptVHAwNkpBa3FVK2ZQaTZMdTY3SFo4M0NoUXZOaVlKbm4zM1dvaSs1dTk4NFUzNlBIajEwOHVSSkhUNThXTWVQSDdkcmlvcWF4b3MxanZaWmV3MGNPRkM5ZS9kV1RFeU0vdjN2Zit1KysrNnI4ck91Nm0rTzFJZXJPTktPNWM4bUtwOGE2bW9IRGh5b2RubG50cmN1am5GYkdmMDk0V3pkZHVyVVNabVptVXBLU3RLNWMrZDAwMDAzVlZvMkx5OVBjWEZ4Ym9rZlpWNSsrV1gxN05sVDMzMzNuUklTRW5UcDBpVTFhdFJJSFR0MjFKUXBVeXpHK1BUcDA5V2dRUU50M3J4WlAvendnNW8xYTZhSWlBaU5IejllbXpadHNpaDM5T2pSaW82TzFxWk5tK1R0N2EzMjdkdnI2YWVmcnJTUG5EaHhvcnAyN2FxdnYvNWF5Y25KT25EZ2dCbzNicXc3Nzd4VGp6enlpRHAyN09pMmJhK05kZHRUWjFYeDl2YldPKys4b3lWTGxtam56cDNhdG0yYkFnTUQ5ZkRERDJ2OCtQRWFOV3FVMWVYc2FkdWEyRnZXckZtemRPdXR0MnI5K3ZXS2k0dFRTVW1KZ29PRE5XSENoRXBsejVneFEvLzR4ejkwN05neG01K3RVNXY5eHBINmQwVzdPOEtlOVY2OVhWdTNibFZRVUpBZWZmUlJqUjA3VnR1M2I3ZDZ0NEk5ZlNFK1BsNE5HalN3K1h2VjFyTFhyMSt2bUpnWTllalJRL2ZlZTY5NStkNjllK3ZPTysvVWp6LytxQlVyVmxnOGI2ZTZmdWJLc1hLMTJoaS9qcTZqTnJocnJMcXl6UnpaQjFsanhMalB6YzJWSk8zYnQ2L0t6OWlhckpLa0J4NTRRSHYyN0ZGSVNJaDY5T2hoOVRQdU9tNndoYTNIRnBBOFRPNllWd1FBQUZScjgrYk5sZVpSZHRUUW9VTWxTV1BHakxGcnFxUnZ2LzFXLy96blArWGg0YUdGQ3hlcVk4ZU95c3JLMHBOUFBxbExseTVweElnUm1qVnJWcVhsbGk5ZmJwNVRmZW5TcFFvT0RyWjRQems1V2M4Ly83eWtzbW5lWG4vOWRhdlRRZVhtNWlvdExhM1NqMEJidGljeU10TDhZTk9LQjRzcEtTbFdmemhrWldYcHNjY2VreVJOblRwVmp6NzZhSTFsWldSazZNa25uOVNWSzFmVXFWTW52ZlBPTy9MMzk3Y290NlNrUksrOTlwcGlZbUxrNit1ci8vNzN2eFluWFozWmxwcTRJajVIMTEyUkxkdDQvdng1TFZpd1FEdDI3SkFralIwN1ZsT21UTEg0akxQOXBxYnRjYWI4dExRMDg3WjE2dFJKYytiTVVZTUdEU290YSsya2RVM2p4WkUrYXd0Yjl3dS8vUEtMcGs2ZHFwS1NFalZzMk5BOG5jN1Y5ZWVLL2liVlhCOVN6ZjNTMGZjZGFjZVJJMGVxc0xCUTNidDMxM3Z2dldmeHVWOS8vVlV6Wjg3VXFWT25KRm12YTJlMjkxcmZCOW16anF2Vnh2ZUU1TDY2M2I1OXUvNys5NzlMa3U2KysyNjk5dHBybFJLVGI3enhobjc4OFVmemE2NDQyZVBLWXdjQXVCNmRPM2RPano3NnFGcTJiS2xseTVZNVZFWkpTWWxHalJxbHUrKytXNis4OG9xTEl3VGdEbXZYcnRXQ0JRdjAxRk5QYWZ6NDhVYUhBeXM4Ykh4UUxzK3NBZ0RnT2xGUVVLQ01qSXdxLzFXYzB6MDdPMXNmZi95eEpHbllzR0htaytXQmdZSG11emsyYk5pZ3BLU2tTdXRwMjdhdCtlOVBQLzFVYVdscDJycDFxL20xTGwyNm1LY1EzTDE3dDJiTW1LR29xQ2lscGFVcFBUMWQwZEhSV3JCZ2daNTQ0Z21YWDNVK1k4WU12ZkhHRzlxMmJadlMwdEowNHNRSjdkNjlXMy81eTE4a2xUMnpwdUp6a3FvVEVoS2lTWk1tU1pLT0hEbWlhZE9tYWYzNjlVcE5UZFd4WThlMGRldFdQZi84OCtiNXA1OS8vdmxhdlR2Z1dvdXZZdjg3ZGVxVVVsSlN0SDM3ZHMyYk4wOFRKMDYwU0ZSTm5qeTUwdkx1N2pmT2xOK3VYVHZ6M1BYbGRiMTI3VnFscEtRb1BUMWQyN1p0MHl1dnZHS2VNcTZpbXNhTEsvdXNJMXEzYm0wZTh4WDNFVmR6VlgrcnFUN2N5WkYyTEw4eU16RXhVVys5OVphU2s1T1ZucDZ1cUtnb1BmZmNjK1puRjFYRm1lMjkxc2E0S3huNVBTRTVYN2NEQnc1VSsvYnRKVWs3ZCs3VUgvN3dCLzMwMDA4NmZ2eTRvcU9qOWNvcnIyajM3dDNxM0xtenkyTUhBRlN0L0NLQmJ0MjZPVnpHNGNPSGRlblNKZDE5OTkydUNndUFtNjFkdTFaZVhsNjYvLzc3alE0RlRtSWFRQUFBcmhNYk5telFoZzBicW54LzRzU0o1aWtsNXMrZnI4TENRdm41K2VtcHA1NnkrTnpZc1dPMVljTUc1ZWJtNnAvLy9HZWxlZE52di8xMkJRVUY2ZXpaczlxNWM2ZDI3dHdwU1JhM3NNK2FOVXY1K2ZuYXUzZXZVbE5UOWM0NzcxU0t4OFBEUXkxYnRuUnFtNjkyNWNvVjdkcTFTN3QyN2FyMG5wZVhsMTU4OFVXN251a3lidHc0RlJRVTZNc3Z2OVRwMDZjMWYvNzhTcC94OVBUVTAwOC9yV0hEaGprVnV5T3VwZmhxNm44aElTRjY5dGxuMWE5ZnZ5by80KzUrNDB6NVR6Lzl0SXFLaXZUZGQ5L3B6Smt6V3JCZ1FhWFBkTy9ldmRKck5ZMFhWL2RaUjB5WU1FRmJ0bXlwOUxEaHE3bWl2OW15LzNBbmU5dHg4dVRKaW8rUFYwRkJnYlpzMmFJdFc3YVkzMnZVcUpIbXpwMnJxVk9uVnJrK1o3ZjNXaHJqcm1iVTkwUTVaK3JXMDlOVGYvclRuL1EvLy9NL3lzckswdjc5KzdWLy8zNkx6MHlkT2xYbnpwMHpUeU1JQUhDTk0yZk82T1RKaytyVHA0L0ZYYTJIRGgzUzRzV0w1ZUhob1FjZmZORGg4dTJkQWhDQXNhS2lvblQ4K0hIZGYvLzlhdHEwcWRIaHdFa2txd0FBdU1GczI3Wk4wZEhSa3FUeDQ4ZFhPcUR6OC9QVHBFbVRORy9lUEtXbnAydlZxbFVhTjI2YytYMGZIeCs5OWRaYldyaHdvUklURTJVeW1kU2xTeGVMTW54OWZmWG1tMjlxNTg2ZGlvcUswcEVqUi9UcnI3L0sxOWRYTFZxMDBLMjMzcW9ISG5qQTVjOXorTU1mL3FDdFc3Y3FKU1ZGZVhsNTh2THlVbEJRa01MRHd6VnExQ2kxYWRQR3J2SThQRHcwWmNvVURSdzRVR3ZXckZGOGZMeXlzN1BOSjFERHc4TTFldlJvdTh0MWxXczFQZzhQRDlXdlgxOHRXclJRcDA2ZGROZGRkNmxmdjM0MVBxL0gzZjNHbWZJOVBUMDFhOVlzM1h2dnZWcTNicDJTa3BKMC92eDUrZmo0cUUyYk5ob3dZSUFpSWlJcUxWZlRlSEYxbjNWRS9mcjFOVzNhTkwzNTVwdlZmczRWL2MyVy9ZYzcyZHVPb2FHaCt1Q0REN1IwNlZJZE9IQkFlWGw1YXR5NHNXNi8vWFk5OGNRVENnb0txblo5em03dnRUckdYY0dvNzRseXp0WnRTRWlJSWlNanRXTEZDdTNldlZ0bno1NlZyNit2T25mdXJFY2VlVVM5ZS9kV1pHU2tXMklIZ0J2WnVYUG45SWMvL0VGQlFVSHEycldyZkgxOTljc3Z2K2pubjMrV3lXVFNFMDg4WWZVQ0lsdU5IeitlYWNTQU91RDExMStYaDRlSDl1N2RxK2JObTFlYVpoNTFFOCtzQWdEQUFEeDNBZ0FBMklOakJ3Q1E4dlB6dFdMRkN1M2Z2MThaR1JrcUxTMVZvMGFOMUtWTEYwVkVSS2hYcjE1R2h3aWdGb3dlUFZxWExsMVNlSGk0WnN5WVlmWFpzTGgyMlByTUtwSlZBQUFZZ0JOT0FBREFIaHc3QUFBQW9DNnlOVmxWL1Z3c0FBQUFBQUFBQUFBQWdCdVJyQUlBQUFBQUFBQUFBSUJoU0ZZQkFBQUFBQUFBQUFEQU1DU3JBQUFBQUFBQUFBQUFZQmlTVlFBQUFBQUFBQUFBQURBTXlTb0FBQUFBQUFBQUFBQVlobVFWQUFBQUFBQUFBQUFBREVPeUNnQUFBQUFBQUFBQUFJWWhXUVVBQUFBQUFBQUFBQUREa0t3Q0FBQUFBQUFBQUFDQVlVaFdBUUFBQUFBQUFBQUF3REFrcXdBQUFBQUFBQUFBQUdBWWtsVUFBQUFBQUFBQUFBQXdETWtxQUFBQUFBQUFBQUFBR0laa0ZRQUFBQUFBQUFBQUFBeERzZ29BQUFBQUFBQUFBQUNHSVZrRkFBQUFBQUFBQUFBQXc1Q3NBZ0RBQUo2ZW5pb3RMVFU2REFBQVVBZVVscGJLMDlQVDZEQUFBQUFBdHlGWkJRQ0FBZno4L0pTZm4yOTBHQUFBb0E3SXo4K1h2NysvMFdFQUFBQUFia095Q2dBQUF3UUdCaW9qSThQb01BQUFRQjJRa1pHaDVzMmJHeDBHQUFBQTREWWtxd0FBTUVCb2FLaHljbkowN3R3NW8wTUJBQURYc0hQbnppa25KMGRoWVdGR2h3SUFBQUM0RGNrcUFBQU00T1hscGE1ZHV5b3hNWkdFRlFBQXNPcmN1WE5LVEV4VTE2NWRlV1lWQUFBQXJtc2VKcFBKWkhRUUFBRGNxSEp6Yy9Yenp6K3JXYk5tQ2drSlVVQkFBQ2VqQUFDNGdaV1dsaW8vUDE4WkdSbkt5Y2xSMTY1ZDFiUnBVNlBEQWdBQUFCemk0ZUhoWWRQblNGWUJBR0Nza3BJU0hUOStYTm5aMlNvc0xGUnBhYW5SSVFFQUFJTjRlbnJLMzk5ZnpaczNWMmhvcUx5OHZJd09DUUFBQUhBWXlTb0FBQUFBQUFBQUFBQVl4dFprRmMrc0FnQUFBQUFBQUFBQWdHRklWZ0VBQUFBQUFBQUFBTUF3SktzQUFBQUFBQUFBQUFCZ0dKSlZBQUFBQUFBQUFBQUFNQXpKS2dBQUFBQUFBQUFBQUJpR1pCVUFBQUFBQUFBQUFBQU1RN0lLQUFBQUFBQUFBQUFBaGlGWkJRQUFBQUFBQUFBQUFNT1FyQUlBQUFBQUFBQUFBSUJoU0ZZQkFBQUFBQUFBQUFEQU1DU3JBQUFBQUFBQUFBQUFZQmlTVlFBQUFBQUFBQUFBQURBTXlTb0FBQUFBQUFBQUFBQVlobVFWQUFBQUFBQUFBQUFBREVPeUNnQUFBQUFBQUFBQUFJWWhXUVVBQUFBQUFBQUFBQUREa0t3Q0FBQUFBQUFBQUFDQVlVaFdBUUFBQUFBQUFBQUF3REFrcXdBQUFBQUFBQUFBQUdBWWtsVUFBQUFBQUFBQUFBQXdETWtxQUFBQUFBQUFBQUFBR0laa0ZRQUFBQUFBQUFBQUFBeERzZ29BQUFBQUFBQUFBQUNHSVZrRkFBQUFBQUFBQUFBQXc1Q3NBZ0FBQUFBQUFBQUFnR0ZJVmdFQUFBQUFBQUFBQU1Bd0pLc0FBQUFBQUFBQUFBQmdHSkpWQUFBQUFBQUFBQUFBTUF6SktnQUFBQUFBQUFBQUFCaUdaQlVBQUFBQUFBQUFBQUFNUTdJS0FBQUFBQUFBQUFBQWhpRlpCUUFBQUFBQUFBQUFBTU9RckFJQUFBQUFBQUFBQUlCaFNGWUJBQUFBQUFBQUFBREFNQ1NyQUFBQUFBQUFBQUFBWUJpU1ZRQUFBQUFBQUFBQUFEQU15U29BQUFBQUFBQUFBQUFZaG1RVkFBQUFBQUFBQUFBQURFT3lDZ0FBQUFBQUFBQUFBSVloV1FVQUFBQUFBQUFBQUFERGtLd0NBQUFBQUFBQUFBQ0FZVWhXQVFBQUFBQUFBQUFBQUFBQUFBQUFBQUFBQUFBQUFBQUFBQUFBQUFBQUFBQUFBQUFBQUFBQUFBQUFBQUFBQUFBQUFBQUFBQUFBQUFBQUFBQUFBQUFBQUFBQUFBQUFBQUFBQUFBQUFBQUFBQUFBQUFBQUFBQUFBQUFBQUFBQUFBQUFBQUNBdXVmL0E4WXlxa09may9SdkFBQUFBRWxGVGtTdVFtQ0MiLAoJIlRoZW1lIiA6ICIiLAoJIlR5cGUiIDogIm1pbmQiLAoJIlZlcnNpb24iIDogIiIKfQo="/>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4863</Words>
  <Application>WPS 演示</Application>
  <PresentationFormat>宽屏</PresentationFormat>
  <Paragraphs>308</Paragraphs>
  <Slides>31</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4" baseType="lpstr">
      <vt:lpstr>Arial</vt:lpstr>
      <vt:lpstr>宋体</vt:lpstr>
      <vt:lpstr>Wingdings</vt:lpstr>
      <vt:lpstr>Times New Roman</vt:lpstr>
      <vt:lpstr>楷体</vt:lpstr>
      <vt:lpstr>Cambria</vt:lpstr>
      <vt:lpstr>微软雅黑</vt:lpstr>
      <vt:lpstr>华文细黑</vt:lpstr>
      <vt:lpstr>等线</vt:lpstr>
      <vt:lpstr>Arial Unicode MS</vt:lpstr>
      <vt:lpstr>等线 Light</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Research_SCUT@163.com</dc:creator>
  <cp:lastModifiedBy>Borrr</cp:lastModifiedBy>
  <cp:revision>62</cp:revision>
  <dcterms:created xsi:type="dcterms:W3CDTF">2019-04-07T08:10:00Z</dcterms:created>
  <dcterms:modified xsi:type="dcterms:W3CDTF">2022-09-25T02:30:58Z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9DF3E1D7BCF340B2B5A5B92B2DDA1EEA</vt:lpwstr>
  </property>
  <property fmtid="{D5CDD505-2E9C-101B-9397-08002B2CF9AE}" pid="3" name="KSOProductBuildVer">
    <vt:lpwstr>2052-11.1.0.12313</vt:lpwstr>
  </property>
</Properties>
</file>